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952" r:id="rId2"/>
    <p:sldId id="953" r:id="rId3"/>
    <p:sldId id="954" r:id="rId4"/>
    <p:sldId id="467" r:id="rId5"/>
    <p:sldId id="448" r:id="rId6"/>
    <p:sldId id="973" r:id="rId7"/>
    <p:sldId id="974" r:id="rId8"/>
    <p:sldId id="956" r:id="rId9"/>
    <p:sldId id="3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114" d="100"/>
          <a:sy n="114" d="100"/>
        </p:scale>
        <p:origin x="3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a:t>Webinars</a:t>
          </a:r>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a:latin typeface="Tw Cen MT"/>
            </a:rPr>
            <a:t>Handouts</a:t>
          </a:r>
          <a:endParaRPr lang="en-US" sz="200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pt>
  </dgm:ptLst>
  <dgm:cxnLst>
    <dgm:cxn modelId="{6A832173-FED8-4887-81F9-DBD9E4E32366}" type="presOf" srcId="{7FE8E665-89AD-4AF6-8B42-6FA234FC84DC}" destId="{42648621-81E7-4066-A374-5D96666B3266}"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CB3F1BB9-DFED-43BC-B0F3-0E365DFC07F6}" srcId="{DF10402F-A7D6-4911-8071-389FF38CC80F}" destId="{A873D424-A1A4-46A8-9AB6-26CEFF9EFAAA}" srcOrd="2" destOrd="0" parTransId="{13884668-9BBC-4874-8515-64E12A43220E}" sibTransId="{B7928F38-C749-4DC5-A3E6-78144FE5AD8B}"/>
    <dgm:cxn modelId="{22EC8FD6-D4E1-4C00-BD75-E2733D7A947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16B5F-7BD6-4010-9E26-4112FD2CD6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867EEB8-800F-46EA-BBE5-71D14316E3BB}">
      <dgm:prSet custT="1"/>
      <dgm:spPr/>
      <dgm:t>
        <a:bodyPr/>
        <a:lstStyle/>
        <a:p>
          <a:r>
            <a:rPr lang="en-US" sz="3200" b="1" dirty="0"/>
            <a:t>Archived in STARS Resources Kit</a:t>
          </a:r>
          <a:endParaRPr lang="en-US" sz="3200" dirty="0"/>
        </a:p>
      </dgm:t>
    </dgm:pt>
    <dgm:pt modelId="{FB440296-E041-4595-9FA0-2EE7046EBF53}" type="parTrans" cxnId="{305DAE08-AE55-4393-92AB-6E9DBE7F8A54}">
      <dgm:prSet/>
      <dgm:spPr/>
      <dgm:t>
        <a:bodyPr/>
        <a:lstStyle/>
        <a:p>
          <a:endParaRPr lang="en-US"/>
        </a:p>
      </dgm:t>
    </dgm:pt>
    <dgm:pt modelId="{16CBB980-C671-41E5-A13D-8F9716E2549C}" type="sibTrans" cxnId="{305DAE08-AE55-4393-92AB-6E9DBE7F8A54}">
      <dgm:prSet/>
      <dgm:spPr/>
      <dgm:t>
        <a:bodyPr/>
        <a:lstStyle/>
        <a:p>
          <a:endParaRPr lang="en-US"/>
        </a:p>
      </dgm:t>
    </dgm:pt>
    <dgm:pt modelId="{70CA942C-47D9-4296-8FEE-1CB3128FC02E}">
      <dgm:prSet custT="1"/>
      <dgm:spPr/>
      <dgm:t>
        <a:bodyPr/>
        <a:lstStyle/>
        <a:p>
          <a:r>
            <a:rPr lang="en-US" sz="2800" dirty="0"/>
            <a:t>September 2020 – Entering PDP and MA-PD Cost Changes</a:t>
          </a:r>
        </a:p>
      </dgm:t>
    </dgm:pt>
    <dgm:pt modelId="{5016A0DC-8315-4850-AA17-B652C3F7AD57}" type="parTrans" cxnId="{C4A28B20-2512-42FC-B440-F3798C31D6CB}">
      <dgm:prSet/>
      <dgm:spPr/>
      <dgm:t>
        <a:bodyPr/>
        <a:lstStyle/>
        <a:p>
          <a:endParaRPr lang="en-US"/>
        </a:p>
      </dgm:t>
    </dgm:pt>
    <dgm:pt modelId="{083DC3E9-1AA3-4E51-B628-310E2EDCEF84}" type="sibTrans" cxnId="{C4A28B20-2512-42FC-B440-F3798C31D6CB}">
      <dgm:prSet/>
      <dgm:spPr/>
      <dgm:t>
        <a:bodyPr/>
        <a:lstStyle/>
        <a:p>
          <a:endParaRPr lang="en-US"/>
        </a:p>
      </dgm:t>
    </dgm:pt>
    <dgm:pt modelId="{3C793A7A-1179-4206-B816-EB66AEA8F3A6}">
      <dgm:prSet custT="1"/>
      <dgm:spPr/>
      <dgm:t>
        <a:bodyPr/>
        <a:lstStyle/>
        <a:p>
          <a:r>
            <a:rPr lang="en-US" sz="2800" dirty="0"/>
            <a:t>November 2020 – Beneficiary Contact Forms</a:t>
          </a:r>
        </a:p>
      </dgm:t>
    </dgm:pt>
    <dgm:pt modelId="{E50EBE50-E3DC-4ED7-BF9D-290348F05B07}" type="parTrans" cxnId="{1F5BA018-E7DD-4EEF-A4BA-A3DFAE7325EF}">
      <dgm:prSet/>
      <dgm:spPr/>
      <dgm:t>
        <a:bodyPr/>
        <a:lstStyle/>
        <a:p>
          <a:endParaRPr lang="en-US"/>
        </a:p>
      </dgm:t>
    </dgm:pt>
    <dgm:pt modelId="{F2665837-DAB3-4F78-B6C6-05010EA86B28}" type="sibTrans" cxnId="{1F5BA018-E7DD-4EEF-A4BA-A3DFAE7325EF}">
      <dgm:prSet/>
      <dgm:spPr/>
      <dgm:t>
        <a:bodyPr/>
        <a:lstStyle/>
        <a:p>
          <a:endParaRPr lang="en-US"/>
        </a:p>
      </dgm:t>
    </dgm:pt>
    <dgm:pt modelId="{2A8D4D5E-36FE-47D5-B145-258C493973F4}">
      <dgm:prSet custT="1"/>
      <dgm:spPr/>
      <dgm:t>
        <a:bodyPr/>
        <a:lstStyle/>
        <a:p>
          <a:r>
            <a:rPr lang="en-US" sz="2800" dirty="0"/>
            <a:t>November 2020 – Group Outreach &amp; Media Outreach Forms</a:t>
          </a:r>
        </a:p>
      </dgm:t>
    </dgm:pt>
    <dgm:pt modelId="{A8090625-F173-4C5E-AD92-3D204E2AA8A8}" type="parTrans" cxnId="{545D18D5-D63F-4D7C-B213-6980A6DF5DB6}">
      <dgm:prSet/>
      <dgm:spPr/>
      <dgm:t>
        <a:bodyPr/>
        <a:lstStyle/>
        <a:p>
          <a:endParaRPr lang="en-US"/>
        </a:p>
      </dgm:t>
    </dgm:pt>
    <dgm:pt modelId="{C7D29B59-7F29-4DD8-AFDC-A3814BF0DFB0}" type="sibTrans" cxnId="{545D18D5-D63F-4D7C-B213-6980A6DF5DB6}">
      <dgm:prSet/>
      <dgm:spPr/>
      <dgm:t>
        <a:bodyPr/>
        <a:lstStyle/>
        <a:p>
          <a:endParaRPr lang="en-US"/>
        </a:p>
      </dgm:t>
    </dgm:pt>
    <dgm:pt modelId="{BBDEA2F8-780C-4BB2-9CE1-0C5CE20AC3E1}">
      <dgm:prSet custT="1"/>
      <dgm:spPr/>
      <dgm:t>
        <a:bodyPr/>
        <a:lstStyle/>
        <a:p>
          <a:r>
            <a:rPr lang="en-US" sz="2800" dirty="0"/>
            <a:t>November 2020 – MIPPA Beneficiary Contact Form</a:t>
          </a:r>
        </a:p>
      </dgm:t>
    </dgm:pt>
    <dgm:pt modelId="{7DC2A4E9-8AA8-4BD3-B839-22D60E51BD57}" type="parTrans" cxnId="{CD235928-2B42-4F22-9802-B443430492CA}">
      <dgm:prSet/>
      <dgm:spPr/>
      <dgm:t>
        <a:bodyPr/>
        <a:lstStyle/>
        <a:p>
          <a:endParaRPr lang="en-US"/>
        </a:p>
      </dgm:t>
    </dgm:pt>
    <dgm:pt modelId="{8A5D4A6F-675C-485C-9224-6546EFA61455}" type="sibTrans" cxnId="{CD235928-2B42-4F22-9802-B443430492CA}">
      <dgm:prSet/>
      <dgm:spPr/>
      <dgm:t>
        <a:bodyPr/>
        <a:lstStyle/>
        <a:p>
          <a:endParaRPr lang="en-US"/>
        </a:p>
      </dgm:t>
    </dgm:pt>
    <dgm:pt modelId="{8FF5C85A-B03D-4046-A6C4-8F2CC631545F}">
      <dgm:prSet custT="1"/>
      <dgm:spPr/>
      <dgm:t>
        <a:bodyPr/>
        <a:lstStyle/>
        <a:p>
          <a:r>
            <a:rPr lang="en-US" sz="2800" dirty="0"/>
            <a:t>November 2020 – Team Member &amp; Activity Forms</a:t>
          </a:r>
        </a:p>
      </dgm:t>
    </dgm:pt>
    <dgm:pt modelId="{EA2E1967-1B13-49D7-AC92-E3E2D1BDD4E9}" type="parTrans" cxnId="{A432BA35-6694-4873-BBE3-A077AEBD3569}">
      <dgm:prSet/>
      <dgm:spPr/>
      <dgm:t>
        <a:bodyPr/>
        <a:lstStyle/>
        <a:p>
          <a:endParaRPr lang="en-US"/>
        </a:p>
      </dgm:t>
    </dgm:pt>
    <dgm:pt modelId="{25D4B467-EF36-4EE3-871B-59137B39C013}" type="sibTrans" cxnId="{A432BA35-6694-4873-BBE3-A077AEBD3569}">
      <dgm:prSet/>
      <dgm:spPr/>
      <dgm:t>
        <a:bodyPr/>
        <a:lstStyle/>
        <a:p>
          <a:endParaRPr lang="en-US"/>
        </a:p>
      </dgm:t>
    </dgm:pt>
    <dgm:pt modelId="{BCA2F845-C99F-4579-9596-6C828EE5089F}">
      <dgm:prSet custT="1"/>
      <dgm:spPr/>
      <dgm:t>
        <a:bodyPr/>
        <a:lstStyle/>
        <a:p>
          <a:r>
            <a:rPr lang="en-US" sz="2800" dirty="0"/>
            <a:t>September 2021 – Quality Assurance Process for Part D Enrollment Outcomes</a:t>
          </a:r>
        </a:p>
      </dgm:t>
    </dgm:pt>
    <dgm:pt modelId="{A24C7125-1DC2-47C2-8DDB-4000713D87A5}" type="parTrans" cxnId="{9EED6D0A-1163-4AA7-8EE4-EA73ACB8664B}">
      <dgm:prSet/>
      <dgm:spPr/>
    </dgm:pt>
    <dgm:pt modelId="{D8402305-E951-45C2-BF1D-B2DDBC761855}" type="sibTrans" cxnId="{9EED6D0A-1163-4AA7-8EE4-EA73ACB8664B}">
      <dgm:prSet/>
      <dgm:spPr/>
    </dgm:pt>
    <dgm:pt modelId="{BA65FF0C-14F8-4C09-8929-302A33AFBC0D}">
      <dgm:prSet custT="1"/>
      <dgm:spPr/>
      <dgm:t>
        <a:bodyPr/>
        <a:lstStyle/>
        <a:p>
          <a:r>
            <a:rPr lang="en-US" sz="2800" dirty="0"/>
            <a:t>September 2021 – Using Your CMS Unique IDs</a:t>
          </a:r>
        </a:p>
      </dgm:t>
    </dgm:pt>
    <dgm:pt modelId="{F08BBA97-9776-48C8-804D-CE4EBCC45AEA}" type="parTrans" cxnId="{A049FBE4-7A19-493B-A019-AAD8A679092D}">
      <dgm:prSet/>
      <dgm:spPr/>
    </dgm:pt>
    <dgm:pt modelId="{0CDF7F5F-168E-4FF2-839C-E1EFB2C31610}" type="sibTrans" cxnId="{A049FBE4-7A19-493B-A019-AAD8A679092D}">
      <dgm:prSet/>
      <dgm:spPr/>
    </dgm:pt>
    <dgm:pt modelId="{966CC3BC-E89C-4D34-9271-5D8A89D42078}">
      <dgm:prSet custT="1"/>
      <dgm:spPr/>
      <dgm:t>
        <a:bodyPr/>
        <a:lstStyle/>
        <a:p>
          <a:r>
            <a:rPr lang="en-US" sz="2800" dirty="0"/>
            <a:t>September 2021 – SHIP and MIPPA Performance Measures Reports</a:t>
          </a:r>
        </a:p>
      </dgm:t>
    </dgm:pt>
    <dgm:pt modelId="{624F7454-4D00-4024-86DA-41BBE15B19E1}" type="parTrans" cxnId="{ABDD5EC1-FFDC-4979-96D9-D9930C1D2765}">
      <dgm:prSet/>
      <dgm:spPr/>
    </dgm:pt>
    <dgm:pt modelId="{266E1F06-CA14-4DF1-A3F9-ACF283915569}" type="sibTrans" cxnId="{ABDD5EC1-FFDC-4979-96D9-D9930C1D2765}">
      <dgm:prSet/>
      <dgm:spPr/>
    </dgm:pt>
    <dgm:pt modelId="{685CA052-768E-480A-B296-F09D462CA143}" type="pres">
      <dgm:prSet presAssocID="{1FF16B5F-7BD6-4010-9E26-4112FD2CD64D}" presName="linear" presStyleCnt="0">
        <dgm:presLayoutVars>
          <dgm:dir/>
          <dgm:animLvl val="lvl"/>
          <dgm:resizeHandles val="exact"/>
        </dgm:presLayoutVars>
      </dgm:prSet>
      <dgm:spPr/>
    </dgm:pt>
    <dgm:pt modelId="{ED289D7C-96F3-4041-8193-D3AC5BC5661C}" type="pres">
      <dgm:prSet presAssocID="{2867EEB8-800F-46EA-BBE5-71D14316E3BB}" presName="parentLin" presStyleCnt="0"/>
      <dgm:spPr/>
    </dgm:pt>
    <dgm:pt modelId="{42EC1A07-742B-4E3B-91C1-F7778336AFBE}" type="pres">
      <dgm:prSet presAssocID="{2867EEB8-800F-46EA-BBE5-71D14316E3BB}" presName="parentLeftMargin" presStyleLbl="node1" presStyleIdx="0" presStyleCnt="1"/>
      <dgm:spPr/>
    </dgm:pt>
    <dgm:pt modelId="{20C4A2F5-4DB3-47C4-BE88-161099A023BC}" type="pres">
      <dgm:prSet presAssocID="{2867EEB8-800F-46EA-BBE5-71D14316E3BB}" presName="parentText" presStyleLbl="node1" presStyleIdx="0" presStyleCnt="1" custScaleX="93988" custScaleY="64886" custLinFactNeighborY="-2142">
        <dgm:presLayoutVars>
          <dgm:chMax val="0"/>
          <dgm:bulletEnabled val="1"/>
        </dgm:presLayoutVars>
      </dgm:prSet>
      <dgm:spPr/>
    </dgm:pt>
    <dgm:pt modelId="{DC8AD7AD-E6DF-4C71-9B68-0A03F82F724B}" type="pres">
      <dgm:prSet presAssocID="{2867EEB8-800F-46EA-BBE5-71D14316E3BB}" presName="negativeSpace" presStyleCnt="0"/>
      <dgm:spPr/>
    </dgm:pt>
    <dgm:pt modelId="{0D1119F5-C9F4-45C0-A89B-87E844AA0DE4}" type="pres">
      <dgm:prSet presAssocID="{2867EEB8-800F-46EA-BBE5-71D14316E3BB}" presName="childText" presStyleLbl="conFgAcc1" presStyleIdx="0" presStyleCnt="1" custScaleX="100000" custScaleY="108440">
        <dgm:presLayoutVars>
          <dgm:bulletEnabled val="1"/>
        </dgm:presLayoutVars>
      </dgm:prSet>
      <dgm:spPr/>
    </dgm:pt>
  </dgm:ptLst>
  <dgm:cxnLst>
    <dgm:cxn modelId="{305DAE08-AE55-4393-92AB-6E9DBE7F8A54}" srcId="{1FF16B5F-7BD6-4010-9E26-4112FD2CD64D}" destId="{2867EEB8-800F-46EA-BBE5-71D14316E3BB}" srcOrd="0" destOrd="0" parTransId="{FB440296-E041-4595-9FA0-2EE7046EBF53}" sibTransId="{16CBB980-C671-41E5-A13D-8F9716E2549C}"/>
    <dgm:cxn modelId="{9EED6D0A-1163-4AA7-8EE4-EA73ACB8664B}" srcId="{2867EEB8-800F-46EA-BBE5-71D14316E3BB}" destId="{BCA2F845-C99F-4579-9596-6C828EE5089F}" srcOrd="5" destOrd="0" parTransId="{A24C7125-1DC2-47C2-8DDB-4000713D87A5}" sibTransId="{D8402305-E951-45C2-BF1D-B2DDBC761855}"/>
    <dgm:cxn modelId="{1F5BA018-E7DD-4EEF-A4BA-A3DFAE7325EF}" srcId="{2867EEB8-800F-46EA-BBE5-71D14316E3BB}" destId="{3C793A7A-1179-4206-B816-EB66AEA8F3A6}" srcOrd="1" destOrd="0" parTransId="{E50EBE50-E3DC-4ED7-BF9D-290348F05B07}" sibTransId="{F2665837-DAB3-4F78-B6C6-05010EA86B28}"/>
    <dgm:cxn modelId="{C4A28B20-2512-42FC-B440-F3798C31D6CB}" srcId="{2867EEB8-800F-46EA-BBE5-71D14316E3BB}" destId="{70CA942C-47D9-4296-8FEE-1CB3128FC02E}" srcOrd="0" destOrd="0" parTransId="{5016A0DC-8315-4850-AA17-B652C3F7AD57}" sibTransId="{083DC3E9-1AA3-4E51-B628-310E2EDCEF84}"/>
    <dgm:cxn modelId="{65C28D25-B03C-4E0D-B35F-AD3041CA3754}" type="presOf" srcId="{8FF5C85A-B03D-4046-A6C4-8F2CC631545F}" destId="{0D1119F5-C9F4-45C0-A89B-87E844AA0DE4}" srcOrd="0" destOrd="4" presId="urn:microsoft.com/office/officeart/2005/8/layout/list1"/>
    <dgm:cxn modelId="{CD235928-2B42-4F22-9802-B443430492CA}" srcId="{2867EEB8-800F-46EA-BBE5-71D14316E3BB}" destId="{BBDEA2F8-780C-4BB2-9CE1-0C5CE20AC3E1}" srcOrd="3" destOrd="0" parTransId="{7DC2A4E9-8AA8-4BD3-B839-22D60E51BD57}" sibTransId="{8A5D4A6F-675C-485C-9224-6546EFA61455}"/>
    <dgm:cxn modelId="{12F69F2D-FAD8-4D9F-8C72-A6F962A9FBE4}" type="presOf" srcId="{70CA942C-47D9-4296-8FEE-1CB3128FC02E}" destId="{0D1119F5-C9F4-45C0-A89B-87E844AA0DE4}" srcOrd="0" destOrd="0" presId="urn:microsoft.com/office/officeart/2005/8/layout/list1"/>
    <dgm:cxn modelId="{A432BA35-6694-4873-BBE3-A077AEBD3569}" srcId="{2867EEB8-800F-46EA-BBE5-71D14316E3BB}" destId="{8FF5C85A-B03D-4046-A6C4-8F2CC631545F}" srcOrd="4" destOrd="0" parTransId="{EA2E1967-1B13-49D7-AC92-E3E2D1BDD4E9}" sibTransId="{25D4B467-EF36-4EE3-871B-59137B39C013}"/>
    <dgm:cxn modelId="{ABBD553B-9A30-402D-87FF-4E96356E513E}" type="presOf" srcId="{2A8D4D5E-36FE-47D5-B145-258C493973F4}" destId="{0D1119F5-C9F4-45C0-A89B-87E844AA0DE4}" srcOrd="0" destOrd="2" presId="urn:microsoft.com/office/officeart/2005/8/layout/list1"/>
    <dgm:cxn modelId="{C87FAD3D-0026-4EA0-A172-DDE3B6771436}" type="presOf" srcId="{2867EEB8-800F-46EA-BBE5-71D14316E3BB}" destId="{42EC1A07-742B-4E3B-91C1-F7778336AFBE}" srcOrd="0" destOrd="0" presId="urn:microsoft.com/office/officeart/2005/8/layout/list1"/>
    <dgm:cxn modelId="{450AED76-554D-48F0-8E12-CE8D33B712CA}" type="presOf" srcId="{BBDEA2F8-780C-4BB2-9CE1-0C5CE20AC3E1}" destId="{0D1119F5-C9F4-45C0-A89B-87E844AA0DE4}" srcOrd="0" destOrd="3" presId="urn:microsoft.com/office/officeart/2005/8/layout/list1"/>
    <dgm:cxn modelId="{F163A085-F16E-4B15-A4F5-F68496ED8E7C}" type="presOf" srcId="{BCA2F845-C99F-4579-9596-6C828EE5089F}" destId="{0D1119F5-C9F4-45C0-A89B-87E844AA0DE4}" srcOrd="0" destOrd="5" presId="urn:microsoft.com/office/officeart/2005/8/layout/list1"/>
    <dgm:cxn modelId="{1035FAA4-B6FC-4DCA-9B35-4099C73E7BD0}" type="presOf" srcId="{1FF16B5F-7BD6-4010-9E26-4112FD2CD64D}" destId="{685CA052-768E-480A-B296-F09D462CA143}" srcOrd="0" destOrd="0" presId="urn:microsoft.com/office/officeart/2005/8/layout/list1"/>
    <dgm:cxn modelId="{0EF75CAD-46C8-4B85-B41C-51AC2D542E54}" type="presOf" srcId="{966CC3BC-E89C-4D34-9271-5D8A89D42078}" destId="{0D1119F5-C9F4-45C0-A89B-87E844AA0DE4}" srcOrd="0" destOrd="7" presId="urn:microsoft.com/office/officeart/2005/8/layout/list1"/>
    <dgm:cxn modelId="{4D07E0B4-A20E-4F50-9317-65964BAEBEF3}" type="presOf" srcId="{2867EEB8-800F-46EA-BBE5-71D14316E3BB}" destId="{20C4A2F5-4DB3-47C4-BE88-161099A023BC}" srcOrd="1" destOrd="0" presId="urn:microsoft.com/office/officeart/2005/8/layout/list1"/>
    <dgm:cxn modelId="{ABDD5EC1-FFDC-4979-96D9-D9930C1D2765}" srcId="{2867EEB8-800F-46EA-BBE5-71D14316E3BB}" destId="{966CC3BC-E89C-4D34-9271-5D8A89D42078}" srcOrd="7" destOrd="0" parTransId="{624F7454-4D00-4024-86DA-41BBE15B19E1}" sibTransId="{266E1F06-CA14-4DF1-A3F9-ACF283915569}"/>
    <dgm:cxn modelId="{545D18D5-D63F-4D7C-B213-6980A6DF5DB6}" srcId="{2867EEB8-800F-46EA-BBE5-71D14316E3BB}" destId="{2A8D4D5E-36FE-47D5-B145-258C493973F4}" srcOrd="2" destOrd="0" parTransId="{A8090625-F173-4C5E-AD92-3D204E2AA8A8}" sibTransId="{C7D29B59-7F29-4DD8-AFDC-A3814BF0DFB0}"/>
    <dgm:cxn modelId="{A049FBE4-7A19-493B-A019-AAD8A679092D}" srcId="{2867EEB8-800F-46EA-BBE5-71D14316E3BB}" destId="{BA65FF0C-14F8-4C09-8929-302A33AFBC0D}" srcOrd="6" destOrd="0" parTransId="{F08BBA97-9776-48C8-804D-CE4EBCC45AEA}" sibTransId="{0CDF7F5F-168E-4FF2-839C-E1EFB2C31610}"/>
    <dgm:cxn modelId="{76112DFA-1566-468F-B83F-7E9D1AC1AC6F}" type="presOf" srcId="{BA65FF0C-14F8-4C09-8929-302A33AFBC0D}" destId="{0D1119F5-C9F4-45C0-A89B-87E844AA0DE4}" srcOrd="0" destOrd="6" presId="urn:microsoft.com/office/officeart/2005/8/layout/list1"/>
    <dgm:cxn modelId="{EA4C9BFF-CCAE-4C66-88B0-6FD5AB43F9D6}" type="presOf" srcId="{3C793A7A-1179-4206-B816-EB66AEA8F3A6}" destId="{0D1119F5-C9F4-45C0-A89B-87E844AA0DE4}" srcOrd="0" destOrd="1" presId="urn:microsoft.com/office/officeart/2005/8/layout/list1"/>
    <dgm:cxn modelId="{CC35F621-9283-4547-9A74-C28296B0EBDC}" type="presParOf" srcId="{685CA052-768E-480A-B296-F09D462CA143}" destId="{ED289D7C-96F3-4041-8193-D3AC5BC5661C}" srcOrd="0" destOrd="0" presId="urn:microsoft.com/office/officeart/2005/8/layout/list1"/>
    <dgm:cxn modelId="{7811E675-9318-4458-A8BE-8A984ADF99C0}" type="presParOf" srcId="{ED289D7C-96F3-4041-8193-D3AC5BC5661C}" destId="{42EC1A07-742B-4E3B-91C1-F7778336AFBE}" srcOrd="0" destOrd="0" presId="urn:microsoft.com/office/officeart/2005/8/layout/list1"/>
    <dgm:cxn modelId="{C89F9D09-25F6-446C-BEB4-8F61A62565F8}" type="presParOf" srcId="{ED289D7C-96F3-4041-8193-D3AC5BC5661C}" destId="{20C4A2F5-4DB3-47C4-BE88-161099A023BC}" srcOrd="1" destOrd="0" presId="urn:microsoft.com/office/officeart/2005/8/layout/list1"/>
    <dgm:cxn modelId="{BF59FDF7-E06D-474B-B8E5-26BF577CBDD5}" type="presParOf" srcId="{685CA052-768E-480A-B296-F09D462CA143}" destId="{DC8AD7AD-E6DF-4C71-9B68-0A03F82F724B}" srcOrd="1" destOrd="0" presId="urn:microsoft.com/office/officeart/2005/8/layout/list1"/>
    <dgm:cxn modelId="{DD605B12-719F-4988-BA71-3872C5AD4511}" type="presParOf" srcId="{685CA052-768E-480A-B296-F09D462CA143}" destId="{0D1119F5-C9F4-45C0-A89B-87E844AA0DE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42545" y="1371800"/>
          <a:ext cx="2056872" cy="2056843"/>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a:rPr>
            <a:t>Handouts</a:t>
          </a:r>
          <a:endParaRPr lang="en-US" sz="2000" kern="1200"/>
        </a:p>
      </dsp:txBody>
      <dsp:txXfrm>
        <a:off x="443767" y="1673018"/>
        <a:ext cx="1454428" cy="1454407"/>
      </dsp:txXfrm>
    </dsp:sp>
    <dsp:sp modelId="{A18A5167-FE49-4AF3-8EE5-32CCFABD5220}">
      <dsp:nvSpPr>
        <dsp:cNvPr id="0" name=""/>
        <dsp:cNvSpPr/>
      </dsp:nvSpPr>
      <dsp:spPr>
        <a:xfrm>
          <a:off x="947582" y="36163"/>
          <a:ext cx="2179256" cy="2152589"/>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Webinars</a:t>
          </a:r>
        </a:p>
      </dsp:txBody>
      <dsp:txXfrm>
        <a:off x="1266727" y="351402"/>
        <a:ext cx="1540966" cy="1522111"/>
      </dsp:txXfrm>
    </dsp:sp>
    <dsp:sp modelId="{41B87863-A991-4D3C-974E-3081E7D60BAE}">
      <dsp:nvSpPr>
        <dsp:cNvPr id="0" name=""/>
        <dsp:cNvSpPr/>
      </dsp:nvSpPr>
      <dsp:spPr>
        <a:xfrm>
          <a:off x="1742585" y="1371800"/>
          <a:ext cx="2056872" cy="2056843"/>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Manual</a:t>
          </a:r>
        </a:p>
      </dsp:txBody>
      <dsp:txXfrm>
        <a:off x="2043807" y="1673018"/>
        <a:ext cx="1454428" cy="1454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119F5-C9F4-45C0-A89B-87E844AA0DE4}">
      <dsp:nvSpPr>
        <dsp:cNvPr id="0" name=""/>
        <dsp:cNvSpPr/>
      </dsp:nvSpPr>
      <dsp:spPr>
        <a:xfrm>
          <a:off x="0" y="142044"/>
          <a:ext cx="10871200" cy="480953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3726" tIns="666496" rIns="84372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September 2020 – Entering PDP and MA-PD Cost Changes</a:t>
          </a:r>
        </a:p>
        <a:p>
          <a:pPr marL="285750" lvl="1" indent="-285750" algn="l" defTabSz="1244600">
            <a:lnSpc>
              <a:spcPct val="90000"/>
            </a:lnSpc>
            <a:spcBef>
              <a:spcPct val="0"/>
            </a:spcBef>
            <a:spcAft>
              <a:spcPct val="15000"/>
            </a:spcAft>
            <a:buChar char="•"/>
          </a:pPr>
          <a:r>
            <a:rPr lang="en-US" sz="2800" kern="1200" dirty="0"/>
            <a:t>November 2020 – Beneficiary Contact Forms</a:t>
          </a:r>
        </a:p>
        <a:p>
          <a:pPr marL="285750" lvl="1" indent="-285750" algn="l" defTabSz="1244600">
            <a:lnSpc>
              <a:spcPct val="90000"/>
            </a:lnSpc>
            <a:spcBef>
              <a:spcPct val="0"/>
            </a:spcBef>
            <a:spcAft>
              <a:spcPct val="15000"/>
            </a:spcAft>
            <a:buChar char="•"/>
          </a:pPr>
          <a:r>
            <a:rPr lang="en-US" sz="2800" kern="1200" dirty="0"/>
            <a:t>November 2020 – Group Outreach &amp; Media Outreach Forms</a:t>
          </a:r>
        </a:p>
        <a:p>
          <a:pPr marL="285750" lvl="1" indent="-285750" algn="l" defTabSz="1244600">
            <a:lnSpc>
              <a:spcPct val="90000"/>
            </a:lnSpc>
            <a:spcBef>
              <a:spcPct val="0"/>
            </a:spcBef>
            <a:spcAft>
              <a:spcPct val="15000"/>
            </a:spcAft>
            <a:buChar char="•"/>
          </a:pPr>
          <a:r>
            <a:rPr lang="en-US" sz="2800" kern="1200" dirty="0"/>
            <a:t>November 2020 – MIPPA Beneficiary Contact Form</a:t>
          </a:r>
        </a:p>
        <a:p>
          <a:pPr marL="285750" lvl="1" indent="-285750" algn="l" defTabSz="1244600">
            <a:lnSpc>
              <a:spcPct val="90000"/>
            </a:lnSpc>
            <a:spcBef>
              <a:spcPct val="0"/>
            </a:spcBef>
            <a:spcAft>
              <a:spcPct val="15000"/>
            </a:spcAft>
            <a:buChar char="•"/>
          </a:pPr>
          <a:r>
            <a:rPr lang="en-US" sz="2800" kern="1200" dirty="0"/>
            <a:t>November 2020 – Team Member &amp; Activity Forms</a:t>
          </a:r>
        </a:p>
        <a:p>
          <a:pPr marL="285750" lvl="1" indent="-285750" algn="l" defTabSz="1244600">
            <a:lnSpc>
              <a:spcPct val="90000"/>
            </a:lnSpc>
            <a:spcBef>
              <a:spcPct val="0"/>
            </a:spcBef>
            <a:spcAft>
              <a:spcPct val="15000"/>
            </a:spcAft>
            <a:buChar char="•"/>
          </a:pPr>
          <a:r>
            <a:rPr lang="en-US" sz="2800" kern="1200" dirty="0"/>
            <a:t>September 2021 – Quality Assurance Process for Part D Enrollment Outcomes</a:t>
          </a:r>
        </a:p>
        <a:p>
          <a:pPr marL="285750" lvl="1" indent="-285750" algn="l" defTabSz="1244600">
            <a:lnSpc>
              <a:spcPct val="90000"/>
            </a:lnSpc>
            <a:spcBef>
              <a:spcPct val="0"/>
            </a:spcBef>
            <a:spcAft>
              <a:spcPct val="15000"/>
            </a:spcAft>
            <a:buChar char="•"/>
          </a:pPr>
          <a:r>
            <a:rPr lang="en-US" sz="2800" kern="1200" dirty="0"/>
            <a:t>September 2021 – Using Your CMS Unique IDs</a:t>
          </a:r>
        </a:p>
        <a:p>
          <a:pPr marL="285750" lvl="1" indent="-285750" algn="l" defTabSz="1244600">
            <a:lnSpc>
              <a:spcPct val="90000"/>
            </a:lnSpc>
            <a:spcBef>
              <a:spcPct val="0"/>
            </a:spcBef>
            <a:spcAft>
              <a:spcPct val="15000"/>
            </a:spcAft>
            <a:buChar char="•"/>
          </a:pPr>
          <a:r>
            <a:rPr lang="en-US" sz="2800" kern="1200" dirty="0"/>
            <a:t>September 2021 – SHIP and MIPPA Performance Measures Reports</a:t>
          </a:r>
        </a:p>
      </dsp:txBody>
      <dsp:txXfrm>
        <a:off x="0" y="142044"/>
        <a:ext cx="10871200" cy="4809530"/>
      </dsp:txXfrm>
    </dsp:sp>
    <dsp:sp modelId="{20C4A2F5-4DB3-47C4-BE88-161099A023BC}">
      <dsp:nvSpPr>
        <dsp:cNvPr id="0" name=""/>
        <dsp:cNvSpPr/>
      </dsp:nvSpPr>
      <dsp:spPr>
        <a:xfrm>
          <a:off x="543560" y="0"/>
          <a:ext cx="7152336" cy="6129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1422400">
            <a:lnSpc>
              <a:spcPct val="90000"/>
            </a:lnSpc>
            <a:spcBef>
              <a:spcPct val="0"/>
            </a:spcBef>
            <a:spcAft>
              <a:spcPct val="35000"/>
            </a:spcAft>
            <a:buNone/>
          </a:pPr>
          <a:r>
            <a:rPr lang="en-US" sz="3200" b="1" kern="1200" dirty="0"/>
            <a:t>Archived in STARS Resources Kit</a:t>
          </a:r>
          <a:endParaRPr lang="en-US" sz="3200" kern="1200" dirty="0"/>
        </a:p>
      </dsp:txBody>
      <dsp:txXfrm>
        <a:off x="573481" y="29921"/>
        <a:ext cx="7092494" cy="55309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76AFD-10A7-4CC0-ACE1-A9494EC0B691}"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090D7-6944-4752-B664-B1CFA29E28F0}" type="slidenum">
              <a:rPr lang="en-US" smtClean="0"/>
              <a:t>‹#›</a:t>
            </a:fld>
            <a:endParaRPr lang="en-US"/>
          </a:p>
        </p:txBody>
      </p:sp>
    </p:spTree>
    <p:extLst>
      <p:ext uri="{BB962C8B-B14F-4D97-AF65-F5344CB8AC3E}">
        <p14:creationId xmlns:p14="http://schemas.microsoft.com/office/powerpoint/2010/main" val="3610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a:solidFill>
                  <a:srgbClr val="000000"/>
                </a:solidFill>
                <a:latin typeface="Calibri"/>
                <a:cs typeface="Calibri"/>
              </a:rPr>
              <a:t>Sarah</a:t>
            </a:r>
          </a:p>
          <a:p>
            <a:endParaRPr lang="en-US" sz="1400">
              <a:solidFill>
                <a:srgbClr val="000000"/>
              </a:solidFill>
              <a:latin typeface="Calibri"/>
              <a:cs typeface="Calibri"/>
            </a:endParaRPr>
          </a:p>
          <a:p>
            <a:r>
              <a:rPr lang="en-US" sz="1400">
                <a:solidFill>
                  <a:srgbClr val="000000"/>
                </a:solidFill>
                <a:latin typeface="Calibri"/>
                <a:cs typeface="Calibri"/>
              </a:rPr>
              <a:t>Now</a:t>
            </a:r>
            <a:r>
              <a:rPr lang="en-US" sz="1400" b="0" i="0">
                <a:solidFill>
                  <a:srgbClr val="000000"/>
                </a:solidFill>
                <a:effectLst/>
                <a:latin typeface="Calibri"/>
                <a:cs typeface="Calibri"/>
              </a:rPr>
              <a:t> I’m going to talk a little bit about the resources that are available on our password-protected website (www.shiptacenter.org). If you enter data directly into STARS, you should be able to see the STARS resources. If you can’t, talk to your supervisor or SHIP Director.</a:t>
            </a:r>
            <a:endParaRPr lang="en-US" sz="140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6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b="0" i="0" u="none" strike="noStrike">
                <a:solidFill>
                  <a:srgbClr val="000000"/>
                </a:solidFill>
                <a:effectLst/>
                <a:latin typeface="Calibri" panose="020F0502020204030204" pitchFamily="34" charset="0"/>
              </a:rPr>
              <a:t>Here is the link to the STARS landing page. Anyone with the link can visit the STARS landing page. BUT, only users with credentials can successfully log in. </a:t>
            </a:r>
            <a:r>
              <a:rPr lang="en-US" sz="1400" b="0" i="0">
                <a:solidFill>
                  <a:srgbClr val="000000"/>
                </a:solidFill>
                <a:effectLst/>
                <a:latin typeface="Calibri" panose="020F0502020204030204" pitchFamily="34" charset="0"/>
              </a:rPr>
              <a:t>​</a:t>
            </a:r>
            <a:endParaRPr lang="en-US" sz="1400"/>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51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a:t>SHIP directors and SHIP administrators approve accounts to log into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29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b="0" i="0" u="none" strike="noStrike">
                <a:solidFill>
                  <a:srgbClr val="000000"/>
                </a:solidFill>
                <a:effectLst/>
                <a:latin typeface="Calibri" panose="020F0502020204030204" pitchFamily="34" charset="0"/>
              </a:rPr>
              <a:t>If you don’t have an account, you can request one here (under the login page).</a:t>
            </a:r>
            <a:r>
              <a:rPr lang="en-US" sz="1400" b="0" i="0">
                <a:solidFill>
                  <a:srgbClr val="000000"/>
                </a:solidFill>
                <a:effectLst/>
                <a:latin typeface="Calibri" panose="020F0502020204030204" pitchFamily="34" charset="0"/>
              </a:rPr>
              <a:t>​</a:t>
            </a:r>
            <a:endParaRPr lang="en-US" sz="1400"/>
          </a:p>
        </p:txBody>
      </p:sp>
      <p:sp>
        <p:nvSpPr>
          <p:cNvPr id="4" name="Slide Number Placeholder 3"/>
          <p:cNvSpPr>
            <a:spLocks noGrp="1"/>
          </p:cNvSpPr>
          <p:nvPr>
            <p:ph type="sldNum" sz="quarter" idx="5"/>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28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a:t>The STARS Resources Kit is now on this STARS menu. Directors and administrators control STARS resources visibility, including access to STARS events.</a:t>
            </a:r>
            <a:endParaRPr lang="en-US" sz="1400">
              <a:cs typeface="Calibri"/>
            </a:endParaRPr>
          </a:p>
        </p:txBody>
      </p:sp>
      <p:sp>
        <p:nvSpPr>
          <p:cNvPr id="4" name="Slide Number Placeholder 3"/>
          <p:cNvSpPr>
            <a:spLocks noGrp="1"/>
          </p:cNvSpPr>
          <p:nvPr>
            <p:ph type="sldNum" sz="quarter" idx="10"/>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05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dirty="0"/>
              <a:t>Chapter</a:t>
            </a:r>
            <a:r>
              <a:rPr lang="en-US" sz="1400" baseline="0" dirty="0"/>
              <a:t> 1 covers: Programs that use STARS; Data entry due dates; How to get resources and technical assistance. </a:t>
            </a:r>
          </a:p>
          <a:p>
            <a:r>
              <a:rPr lang="en-US" sz="1400" baseline="0" dirty="0"/>
              <a:t>Chapter 2 covers: STARS address/landing page; Credentials (usernames and passwords); STARS security; STARS inactivity rules; Entering hours on your own team member form</a:t>
            </a:r>
          </a:p>
          <a:p>
            <a:r>
              <a:rPr lang="en-US" sz="1400" baseline="0" dirty="0"/>
              <a:t>Chapter 3 covers: Creating and Managing Team Members; Using the Activity Form; CMS SHIP Unique ID; Detailed user role descriptions and the impact of the STARS hierarchy</a:t>
            </a:r>
          </a:p>
          <a:p>
            <a:r>
              <a:rPr lang="en-US" sz="1400" baseline="0" dirty="0"/>
              <a:t>Chapter 4 covers:  Beneficiary Contact Form and the Beneficiary Additional Sessions Form</a:t>
            </a:r>
          </a:p>
          <a:p>
            <a:r>
              <a:rPr lang="en-US" sz="1400" baseline="0" dirty="0"/>
              <a:t>Chapter 5 covers: Group outreach and education (GOE) and media outreach and education (MOE) forms</a:t>
            </a:r>
          </a:p>
          <a:p>
            <a:r>
              <a:rPr lang="en-US" sz="1400" baseline="0" dirty="0"/>
              <a:t>Chapter 6 covers: STARS Searches vs. STARS Reports, and how to conduct searches. </a:t>
            </a:r>
          </a:p>
          <a:p>
            <a:r>
              <a:rPr lang="en-US" sz="1400" baseline="0" dirty="0"/>
              <a:t>Use the job aids, handouts, and PPTs for searches, reports, and user role overview.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9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dirty="0"/>
              <a:t>This is the last webinar in our series. Here are a list of past webinars that you might find useful. All have recordings available in our Resource Library.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74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a:t>Contact us or BAH for technical assistance. As a reminder, BAH will help with technical issues (passwords, </a:t>
            </a:r>
            <a:r>
              <a:rPr lang="en-US" sz="1400" err="1"/>
              <a:t>etc</a:t>
            </a:r>
            <a:r>
              <a:rPr lang="en-US" sz="1400"/>
              <a:t>), while we are able to help with programmatic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7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8025"/>
            <a:ext cx="6299200" cy="35448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D9E8F3D-AECB-46DE-B432-7EAB2C255EB1}"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4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CB3299C3-090B-42FC-9144-58AD9DBFF7E6}" type="datetime1">
              <a:rPr lang="en-US" smtClean="0"/>
              <a:t>10/12/2021</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102506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316900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BC3B2317-36E0-48DF-9DE1-777071A1A8DA}" type="datetime1">
              <a:rPr lang="en-US" smtClean="0"/>
              <a:t>10/12/2021</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64978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6298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0F2C9F-1280-4F61-9BD7-527FCA53FF7A}" type="datetime1">
              <a:rPr lang="en-US" smtClean="0"/>
              <a:t>10/12/2021</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6759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10/12/2021</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96910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10/12/2021</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7754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39C81-5672-4FD8-BF84-25667A76C4E6}" type="datetime1">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66457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42532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CE7160-4657-4BFB-8E18-5EFEEFFE1A18}" type="datetime1">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5540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C88E078E-A1EA-4217-8C65-ED7D7909FF40}" type="datetime1">
              <a:rPr lang="en-US" smtClean="0"/>
              <a:t>10/12/2021</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12452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10/12/2021</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9497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normAutofit/>
          </a:bodyPr>
          <a:lstStyle/>
          <a:p>
            <a:r>
              <a:rPr lang="en-US" sz="3600"/>
              <a:t>Accessing STARS Resources</a:t>
            </a:r>
            <a:endParaRPr lang="en-US" sz="3600" i="1"/>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srgbClr val="FFFFFF"/>
              </a:solidFill>
              <a:effectLst/>
              <a:uLnTx/>
              <a:uFillTx/>
              <a:latin typeface="Tw Cen MT"/>
              <a:ea typeface="+mn-ea"/>
              <a:cs typeface="+mn-cs"/>
            </a:endParaRPr>
          </a:p>
        </p:txBody>
      </p:sp>
      <p:graphicFrame>
        <p:nvGraphicFramePr>
          <p:cNvPr id="7" name="Diagram 6"/>
          <p:cNvGraphicFramePr/>
          <p:nvPr/>
        </p:nvGraphicFramePr>
        <p:xfrm>
          <a:off x="3841956" y="3032713"/>
          <a:ext cx="4513753" cy="3428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7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STARS Landing Page</a:t>
            </a:r>
          </a:p>
        </p:txBody>
      </p:sp>
      <p:sp>
        <p:nvSpPr>
          <p:cNvPr id="2" name="Slide Number Placeholder 1"/>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Content Placeholder 5"/>
          <p:cNvSpPr>
            <a:spLocks noGrp="1"/>
          </p:cNvSpPr>
          <p:nvPr>
            <p:ph sz="quarter" idx="1"/>
          </p:nvPr>
        </p:nvSpPr>
        <p:spPr/>
        <p:txBody>
          <a:bodyPr vert="horz" lIns="91440" tIns="45720" rIns="91440" bIns="45720" anchor="t">
            <a:normAutofit/>
          </a:bodyPr>
          <a:lstStyle/>
          <a:p>
            <a:r>
              <a:rPr lang="en-US" sz="3600" b="1" dirty="0"/>
              <a:t>https://stars.acl.gov</a:t>
            </a:r>
            <a:br>
              <a:rPr lang="en-US" u="sng" dirty="0"/>
            </a:br>
            <a:br>
              <a:rPr lang="en-US" u="sng" dirty="0"/>
            </a:br>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1554480">
              <a:spcBef>
                <a:spcPts val="3000"/>
              </a:spcBef>
            </a:pPr>
            <a:r>
              <a:rPr lang="en-US" altLang="en-US" sz="2800" dirty="0">
                <a:latin typeface="TW Cen MT"/>
                <a:ea typeface="MS Mincho"/>
                <a:cs typeface="Calibri"/>
              </a:rPr>
              <a:t>Contains link to SHIP TA Center’s STARS Resources page</a:t>
            </a:r>
          </a:p>
          <a:p>
            <a:pPr marL="1554480">
              <a:spcBef>
                <a:spcPts val="600"/>
              </a:spcBef>
            </a:pPr>
            <a:r>
              <a:rPr lang="en-US" altLang="en-US" sz="2800" dirty="0">
                <a:latin typeface="TW Cen MT"/>
                <a:ea typeface="MS Mincho"/>
                <a:cs typeface="Calibri"/>
              </a:rPr>
              <a:t>Contains link to Booz Allen STARS Help Desk</a:t>
            </a:r>
          </a:p>
          <a:p>
            <a:pPr marL="0" indent="0">
              <a:buNone/>
            </a:pPr>
            <a:endParaRPr lang="en-US" dirty="0"/>
          </a:p>
        </p:txBody>
      </p:sp>
      <p:pic>
        <p:nvPicPr>
          <p:cNvPr id="2049"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0667" r="18341" b="52297"/>
          <a:stretch/>
        </p:blipFill>
        <p:spPr bwMode="auto">
          <a:xfrm>
            <a:off x="1790701" y="2438401"/>
            <a:ext cx="8877300" cy="2533189"/>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5" name="Curved Right Arrow 4"/>
          <p:cNvSpPr/>
          <p:nvPr/>
        </p:nvSpPr>
        <p:spPr>
          <a:xfrm rot="10800000" flipH="1">
            <a:off x="1771350" y="4590589"/>
            <a:ext cx="419700" cy="762000"/>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19392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STARS Resources</a:t>
            </a:r>
          </a:p>
        </p:txBody>
      </p:sp>
      <p:sp>
        <p:nvSpPr>
          <p:cNvPr id="3" name="Slide Number Placeholder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595959"/>
              </a:solidFill>
              <a:effectLst/>
              <a:uLnTx/>
              <a:uFillTx/>
              <a:latin typeface="Tw Cen MT"/>
              <a:ea typeface="+mn-ea"/>
              <a:cs typeface="+mn-cs"/>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p:blipFill>
        <p:spPr>
          <a:xfrm>
            <a:off x="1199459" y="1726033"/>
            <a:ext cx="8942831" cy="5040389"/>
          </a:xfrm>
          <a:ln w="15875">
            <a:solidFill>
              <a:schemeClr val="accent1"/>
            </a:solidFill>
          </a:ln>
        </p:spPr>
      </p:pic>
      <p:sp>
        <p:nvSpPr>
          <p:cNvPr id="6" name="Oval 5"/>
          <p:cNvSpPr/>
          <p:nvPr/>
        </p:nvSpPr>
        <p:spPr>
          <a:xfrm>
            <a:off x="4146957" y="1610686"/>
            <a:ext cx="1066800" cy="6858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13742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2C14-A691-480B-81B8-B489B869863D}"/>
              </a:ext>
            </a:extLst>
          </p:cNvPr>
          <p:cNvSpPr>
            <a:spLocks noGrp="1"/>
          </p:cNvSpPr>
          <p:nvPr>
            <p:ph type="title"/>
          </p:nvPr>
        </p:nvSpPr>
        <p:spPr/>
        <p:txBody>
          <a:bodyPr/>
          <a:lstStyle/>
          <a:p>
            <a:r>
              <a:rPr lang="en-US" dirty="0"/>
              <a:t>Login Interface</a:t>
            </a:r>
          </a:p>
        </p:txBody>
      </p:sp>
      <p:sp>
        <p:nvSpPr>
          <p:cNvPr id="3" name="Slide Number Placeholder 2">
            <a:extLst>
              <a:ext uri="{FF2B5EF4-FFF2-40B4-BE49-F238E27FC236}">
                <a16:creationId xmlns:a16="http://schemas.microsoft.com/office/drawing/2014/main" id="{91AD363D-33B8-4CAD-AF72-A70F01B30D52}"/>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8" name="Content Placeholder 7">
            <a:extLst>
              <a:ext uri="{FF2B5EF4-FFF2-40B4-BE49-F238E27FC236}">
                <a16:creationId xmlns:a16="http://schemas.microsoft.com/office/drawing/2014/main" id="{C5B3457A-39BE-4721-B509-2514B28E4D68}"/>
              </a:ext>
            </a:extLst>
          </p:cNvPr>
          <p:cNvSpPr>
            <a:spLocks noGrp="1"/>
          </p:cNvSpPr>
          <p:nvPr>
            <p:ph sz="quarter" idx="1"/>
          </p:nvPr>
        </p:nvSpPr>
        <p:spPr/>
        <p:txBody>
          <a:bodyPr>
            <a:normAutofit/>
          </a:bodyPr>
          <a:lstStyle/>
          <a:p>
            <a:r>
              <a:rPr lang="en-US" sz="2000" dirty="0"/>
              <a:t>Anyone who needs access to STARS Resources should log in (or register for an account to log in).</a:t>
            </a:r>
          </a:p>
          <a:p>
            <a:r>
              <a:rPr lang="en-US" sz="2000" dirty="0"/>
              <a:t>Director and Administrator account holders approve requests</a:t>
            </a:r>
          </a:p>
          <a:p>
            <a:pPr lvl="1"/>
            <a:r>
              <a:rPr lang="en-US" sz="2000" dirty="0"/>
              <a:t>Directors and Administrators must check a “Can See STARS Resources” box when approving users who need access to the STARS Resources Kit</a:t>
            </a:r>
          </a:p>
        </p:txBody>
      </p:sp>
      <p:pic>
        <p:nvPicPr>
          <p:cNvPr id="5" name="Picture 4">
            <a:extLst>
              <a:ext uri="{FF2B5EF4-FFF2-40B4-BE49-F238E27FC236}">
                <a16:creationId xmlns:a16="http://schemas.microsoft.com/office/drawing/2014/main" id="{ADA2A5D3-2F5F-42A8-B13E-DEA02BB6E3B6}"/>
              </a:ext>
            </a:extLst>
          </p:cNvPr>
          <p:cNvPicPr>
            <a:picLocks noChangeAspect="1"/>
          </p:cNvPicPr>
          <p:nvPr/>
        </p:nvPicPr>
        <p:blipFill rotWithShape="1">
          <a:blip r:embed="rId3">
            <a:extLst>
              <a:ext uri="{28A0092B-C50C-407E-A947-70E740481C1C}">
                <a14:useLocalDpi xmlns:a14="http://schemas.microsoft.com/office/drawing/2010/main" val="0"/>
              </a:ext>
            </a:extLst>
          </a:blip>
          <a:srcRect t="28078" b="15871"/>
          <a:stretch/>
        </p:blipFill>
        <p:spPr>
          <a:xfrm>
            <a:off x="1148233" y="3336395"/>
            <a:ext cx="9142906" cy="3042409"/>
          </a:xfrm>
          <a:prstGeom prst="rect">
            <a:avLst/>
          </a:prstGeom>
          <a:ln w="22225">
            <a:solidFill>
              <a:schemeClr val="accent1"/>
            </a:solidFill>
          </a:ln>
        </p:spPr>
      </p:pic>
    </p:spTree>
    <p:extLst>
      <p:ext uri="{BB962C8B-B14F-4D97-AF65-F5344CB8AC3E}">
        <p14:creationId xmlns:p14="http://schemas.microsoft.com/office/powerpoint/2010/main" val="79766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81200" y="345437"/>
            <a:ext cx="8229600" cy="609600"/>
          </a:xfrm>
        </p:spPr>
        <p:txBody>
          <a:bodyPr>
            <a:normAutofit fontScale="90000"/>
          </a:bodyPr>
          <a:lstStyle/>
          <a:p>
            <a:r>
              <a:rPr lang="en-US"/>
              <a:t>STARS Access and Resources</a:t>
            </a:r>
          </a:p>
        </p:txBody>
      </p:sp>
      <p:pic>
        <p:nvPicPr>
          <p:cNvPr id="2" name="Picture 1">
            <a:extLst>
              <a:ext uri="{FF2B5EF4-FFF2-40B4-BE49-F238E27FC236}">
                <a16:creationId xmlns:a16="http://schemas.microsoft.com/office/drawing/2014/main" id="{2D3A16C7-3595-4046-8101-16002312069E}"/>
              </a:ext>
            </a:extLst>
          </p:cNvPr>
          <p:cNvPicPr>
            <a:picLocks noChangeAspect="1"/>
          </p:cNvPicPr>
          <p:nvPr/>
        </p:nvPicPr>
        <p:blipFill rotWithShape="1">
          <a:blip r:embed="rId3">
            <a:extLst>
              <a:ext uri="{28A0092B-C50C-407E-A947-70E740481C1C}">
                <a14:useLocalDpi xmlns:a14="http://schemas.microsoft.com/office/drawing/2010/main" val="0"/>
              </a:ext>
            </a:extLst>
          </a:blip>
          <a:srcRect l="2428" r="2428"/>
          <a:stretch/>
        </p:blipFill>
        <p:spPr>
          <a:xfrm>
            <a:off x="194606" y="1615535"/>
            <a:ext cx="2097092" cy="5175790"/>
          </a:xfrm>
          <a:prstGeom prst="rect">
            <a:avLst/>
          </a:prstGeom>
        </p:spPr>
      </p:pic>
      <p:sp>
        <p:nvSpPr>
          <p:cNvPr id="4" name="Rectangle 3">
            <a:extLst>
              <a:ext uri="{FF2B5EF4-FFF2-40B4-BE49-F238E27FC236}">
                <a16:creationId xmlns:a16="http://schemas.microsoft.com/office/drawing/2014/main" id="{7EA539BA-3623-4885-B990-0325E61D71FC}"/>
              </a:ext>
            </a:extLst>
          </p:cNvPr>
          <p:cNvSpPr/>
          <p:nvPr/>
        </p:nvSpPr>
        <p:spPr>
          <a:xfrm>
            <a:off x="141090" y="3961749"/>
            <a:ext cx="2227720" cy="60960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5" name="Slide Number Placeholder 4">
            <a:extLst>
              <a:ext uri="{FF2B5EF4-FFF2-40B4-BE49-F238E27FC236}">
                <a16:creationId xmlns:a16="http://schemas.microsoft.com/office/drawing/2014/main" id="{96A2F5A3-304A-4B5A-839B-2AEF32EA78E0}"/>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pic>
        <p:nvPicPr>
          <p:cNvPr id="1026" name="Picture 2">
            <a:extLst>
              <a:ext uri="{FF2B5EF4-FFF2-40B4-BE49-F238E27FC236}">
                <a16:creationId xmlns:a16="http://schemas.microsoft.com/office/drawing/2014/main" id="{92D98F9B-B4CF-4554-80F5-CB0D6B41C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386" b="7386"/>
          <a:stretch/>
        </p:blipFill>
        <p:spPr bwMode="auto">
          <a:xfrm>
            <a:off x="2422327" y="1655782"/>
            <a:ext cx="9628584" cy="517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4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STARS Manual and Other Resources</a:t>
            </a:r>
          </a:p>
        </p:txBody>
      </p:sp>
      <p:sp>
        <p:nvSpPr>
          <p:cNvPr id="3" name="Content Placeholder 2"/>
          <p:cNvSpPr>
            <a:spLocks noGrp="1"/>
          </p:cNvSpPr>
          <p:nvPr>
            <p:ph idx="1"/>
          </p:nvPr>
        </p:nvSpPr>
        <p:spPr>
          <a:xfrm>
            <a:off x="811941" y="1600200"/>
            <a:ext cx="10861430" cy="5105400"/>
          </a:xfrm>
        </p:spPr>
        <p:txBody>
          <a:bodyPr vert="horz" lIns="91440" tIns="45720" rIns="91440" bIns="45720" anchor="t">
            <a:normAutofit fontScale="77500" lnSpcReduction="20000"/>
          </a:bodyPr>
          <a:lstStyle/>
          <a:p>
            <a:pPr marL="0" indent="0">
              <a:buNone/>
            </a:pPr>
            <a:r>
              <a:rPr lang="en-US" b="1" dirty="0"/>
              <a:t>STARS Manual:</a:t>
            </a:r>
          </a:p>
          <a:p>
            <a:r>
              <a:rPr lang="en-US" b="1" dirty="0">
                <a:solidFill>
                  <a:schemeClr val="accent3">
                    <a:lumMod val="75000"/>
                  </a:schemeClr>
                </a:solidFill>
              </a:rPr>
              <a:t>Chapter 1: Introduction</a:t>
            </a:r>
          </a:p>
          <a:p>
            <a:r>
              <a:rPr lang="en-US" b="1" dirty="0">
                <a:solidFill>
                  <a:schemeClr val="accent3">
                    <a:lumMod val="75000"/>
                  </a:schemeClr>
                </a:solidFill>
              </a:rPr>
              <a:t>Chapter 2: User Basics</a:t>
            </a:r>
          </a:p>
          <a:p>
            <a:r>
              <a:rPr lang="en-US" b="1" dirty="0">
                <a:solidFill>
                  <a:schemeClr val="accent3">
                    <a:lumMod val="75000"/>
                  </a:schemeClr>
                </a:solidFill>
              </a:rPr>
              <a:t>Chapter 3: Team Member Management</a:t>
            </a:r>
          </a:p>
          <a:p>
            <a:r>
              <a:rPr lang="en-US" b="1" dirty="0">
                <a:solidFill>
                  <a:schemeClr val="accent3">
                    <a:lumMod val="75000"/>
                  </a:schemeClr>
                </a:solidFill>
              </a:rPr>
              <a:t>Chapter 4: Beneficiary Contacts</a:t>
            </a:r>
          </a:p>
          <a:p>
            <a:r>
              <a:rPr lang="en-US" b="1" dirty="0">
                <a:solidFill>
                  <a:schemeClr val="accent3">
                    <a:lumMod val="75000"/>
                  </a:schemeClr>
                </a:solidFill>
              </a:rPr>
              <a:t>Chapter 5: Group and Media Outreach and Education</a:t>
            </a:r>
          </a:p>
          <a:p>
            <a:r>
              <a:rPr lang="en-US" b="1" dirty="0">
                <a:solidFill>
                  <a:schemeClr val="accent3">
                    <a:lumMod val="75000"/>
                  </a:schemeClr>
                </a:solidFill>
              </a:rPr>
              <a:t>Chapter 6: STARS Searches</a:t>
            </a:r>
          </a:p>
          <a:p>
            <a:r>
              <a:rPr lang="en-US" b="1" dirty="0">
                <a:solidFill>
                  <a:schemeClr val="accent3">
                    <a:lumMod val="75000"/>
                  </a:schemeClr>
                </a:solidFill>
              </a:rPr>
              <a:t>Chapter 7: Part D Enrollment Outcomes: Data Entry, Quality Assurance, and Reports</a:t>
            </a:r>
          </a:p>
          <a:p>
            <a:pPr marL="0" indent="0">
              <a:spcBef>
                <a:spcPts val="1200"/>
              </a:spcBef>
              <a:buNone/>
            </a:pPr>
            <a:r>
              <a:rPr lang="en-US" b="1" dirty="0"/>
              <a:t>Forms, Handouts, Job Aids, and Webinars about:</a:t>
            </a:r>
            <a:endParaRPr lang="en-US" dirty="0">
              <a:solidFill>
                <a:schemeClr val="accent2">
                  <a:lumMod val="75000"/>
                </a:schemeClr>
              </a:solidFill>
            </a:endParaRPr>
          </a:p>
          <a:p>
            <a:r>
              <a:rPr lang="en-US" dirty="0">
                <a:solidFill>
                  <a:schemeClr val="accent2">
                    <a:lumMod val="75000"/>
                  </a:schemeClr>
                </a:solidFill>
              </a:rPr>
              <a:t>CMS Unique ID</a:t>
            </a:r>
          </a:p>
          <a:p>
            <a:r>
              <a:rPr lang="en-US" dirty="0">
                <a:solidFill>
                  <a:schemeClr val="accent2">
                    <a:lumMod val="75000"/>
                  </a:schemeClr>
                </a:solidFill>
              </a:rPr>
              <a:t>Director attestations </a:t>
            </a:r>
          </a:p>
          <a:p>
            <a:r>
              <a:rPr lang="en-US" dirty="0">
                <a:solidFill>
                  <a:schemeClr val="accent2">
                    <a:lumMod val="75000"/>
                  </a:schemeClr>
                </a:solidFill>
              </a:rPr>
              <a:t>Performance measures at-a-glance references  </a:t>
            </a:r>
          </a:p>
          <a:p>
            <a:r>
              <a:rPr lang="en-US" dirty="0">
                <a:solidFill>
                  <a:schemeClr val="accent2">
                    <a:lumMod val="75000"/>
                  </a:schemeClr>
                </a:solidFill>
              </a:rPr>
              <a:t>STARS and SIRS tip sheet</a:t>
            </a:r>
          </a:p>
          <a:p>
            <a:r>
              <a:rPr lang="en-US" dirty="0">
                <a:solidFill>
                  <a:schemeClr val="accent2">
                    <a:lumMod val="75000"/>
                  </a:schemeClr>
                </a:solidFill>
              </a:rPr>
              <a:t>User roles overview</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7929500" y="1046363"/>
            <a:ext cx="2051191" cy="2559544"/>
          </a:xfrm>
          <a:prstGeom prst="rect">
            <a:avLst/>
          </a:prstGeom>
        </p:spPr>
      </p:pic>
    </p:spTree>
    <p:extLst>
      <p:ext uri="{BB962C8B-B14F-4D97-AF65-F5344CB8AC3E}">
        <p14:creationId xmlns:p14="http://schemas.microsoft.com/office/powerpoint/2010/main" val="94831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BA33-B5B2-4FD7-BCB2-CD2785267EC9}"/>
              </a:ext>
            </a:extLst>
          </p:cNvPr>
          <p:cNvSpPr>
            <a:spLocks noGrp="1"/>
          </p:cNvSpPr>
          <p:nvPr>
            <p:ph type="title"/>
          </p:nvPr>
        </p:nvSpPr>
        <p:spPr/>
        <p:txBody>
          <a:bodyPr/>
          <a:lstStyle/>
          <a:p>
            <a:r>
              <a:rPr lang="en-US" dirty="0"/>
              <a:t>STARS Training Webinars</a:t>
            </a:r>
          </a:p>
        </p:txBody>
      </p:sp>
      <p:sp>
        <p:nvSpPr>
          <p:cNvPr id="3" name="Slide Number Placeholder 2">
            <a:extLst>
              <a:ext uri="{FF2B5EF4-FFF2-40B4-BE49-F238E27FC236}">
                <a16:creationId xmlns:a16="http://schemas.microsoft.com/office/drawing/2014/main" id="{0EE646BE-FB27-45CB-BBDF-A655A7FFDB3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5" name="Content Placeholder 4">
            <a:extLst>
              <a:ext uri="{FF2B5EF4-FFF2-40B4-BE49-F238E27FC236}">
                <a16:creationId xmlns:a16="http://schemas.microsoft.com/office/drawing/2014/main" id="{11C652F1-895E-4AF8-B76C-07EAD80F43C7}"/>
              </a:ext>
            </a:extLst>
          </p:cNvPr>
          <p:cNvGraphicFramePr>
            <a:graphicFrameLocks noGrp="1"/>
          </p:cNvGraphicFramePr>
          <p:nvPr>
            <p:ph sz="quarter" idx="1"/>
            <p:extLst>
              <p:ext uri="{D42A27DB-BD31-4B8C-83A1-F6EECF244321}">
                <p14:modId xmlns:p14="http://schemas.microsoft.com/office/powerpoint/2010/main" val="944893604"/>
              </p:ext>
            </p:extLst>
          </p:nvPr>
        </p:nvGraphicFramePr>
        <p:xfrm>
          <a:off x="976063" y="1588477"/>
          <a:ext cx="10871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63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Individualized Technical Assistance</a:t>
            </a:r>
          </a:p>
        </p:txBody>
      </p:sp>
      <p:sp>
        <p:nvSpPr>
          <p:cNvPr id="6" name="Content Placeholder 5"/>
          <p:cNvSpPr>
            <a:spLocks noGrp="1"/>
          </p:cNvSpPr>
          <p:nvPr>
            <p:ph idx="1"/>
          </p:nvPr>
        </p:nvSpPr>
        <p:spPr>
          <a:xfrm>
            <a:off x="894002" y="1600200"/>
            <a:ext cx="10568353" cy="5029201"/>
          </a:xfrm>
        </p:spPr>
        <p:txBody>
          <a:bodyPr vert="horz" lIns="91440" tIns="45720" rIns="91440" bIns="45720" anchor="t">
            <a:normAutofit/>
          </a:bodyPr>
          <a:lstStyle/>
          <a:p>
            <a:pPr lvl="0"/>
            <a:r>
              <a:rPr lang="en-US" dirty="0"/>
              <a:t>For STARS access difficulties or functionality concerns, contact the STARS help desk at Booz Allen Hamilton:</a:t>
            </a:r>
          </a:p>
          <a:p>
            <a:pPr lvl="1"/>
            <a:r>
              <a:rPr lang="en-US" dirty="0"/>
              <a:t> </a:t>
            </a:r>
            <a:r>
              <a:rPr lang="en-US" u="sng" dirty="0">
                <a:solidFill>
                  <a:srgbClr val="0033CC"/>
                </a:solidFill>
              </a:rPr>
              <a:t>boozallenstarshelpdesk@bah.com</a:t>
            </a:r>
            <a:r>
              <a:rPr lang="en-US" dirty="0"/>
              <a:t> or 703-377-4424</a:t>
            </a:r>
          </a:p>
          <a:p>
            <a:r>
              <a:rPr lang="en-US" dirty="0"/>
              <a:t>For programmatic assistance using and understanding STARS, contact the SHIP TA Center:</a:t>
            </a:r>
          </a:p>
          <a:p>
            <a:pPr lvl="1"/>
            <a:r>
              <a:rPr lang="en-US" u="sng" dirty="0">
                <a:solidFill>
                  <a:srgbClr val="0033CC"/>
                </a:solidFill>
              </a:rPr>
              <a:t>stars@shiptacenter.org</a:t>
            </a:r>
            <a:r>
              <a:rPr lang="en-US" dirty="0"/>
              <a:t> or 877-839-2675</a:t>
            </a:r>
          </a:p>
          <a:p>
            <a:r>
              <a:rPr lang="en-US" dirty="0"/>
              <a:t>SHIP TA Center STARS staff:</a:t>
            </a:r>
          </a:p>
          <a:p>
            <a:pPr lvl="1"/>
            <a:r>
              <a:rPr lang="en-US" sz="2400" dirty="0"/>
              <a:t>Dennis Smithe: </a:t>
            </a:r>
            <a:r>
              <a:rPr lang="en-US" sz="2400" dirty="0">
                <a:solidFill>
                  <a:srgbClr val="0033CC"/>
                </a:solidFill>
              </a:rPr>
              <a:t>dsmithe@shiptacenter.org</a:t>
            </a:r>
            <a:r>
              <a:rPr lang="en-US" sz="2400" dirty="0"/>
              <a:t>,</a:t>
            </a:r>
            <a:r>
              <a:rPr lang="en-US" sz="2400" dirty="0">
                <a:solidFill>
                  <a:srgbClr val="0033CC"/>
                </a:solidFill>
              </a:rPr>
              <a:t> </a:t>
            </a:r>
            <a:r>
              <a:rPr lang="en-US" sz="2400" dirty="0"/>
              <a:t>319-287-1183 </a:t>
            </a:r>
          </a:p>
          <a:p>
            <a:pPr lvl="1"/>
            <a:r>
              <a:rPr lang="en-US" sz="2400" dirty="0"/>
              <a:t>Sarah Fleming: </a:t>
            </a:r>
            <a:r>
              <a:rPr lang="en-US" sz="2400" dirty="0">
                <a:solidFill>
                  <a:srgbClr val="0033CC"/>
                </a:solidFill>
              </a:rPr>
              <a:t>sfleming@shiptacenter.org</a:t>
            </a:r>
            <a:r>
              <a:rPr lang="en-US" sz="2400" dirty="0"/>
              <a:t>, 319-874-6869 </a:t>
            </a:r>
          </a:p>
          <a:p>
            <a:pPr lvl="1"/>
            <a:r>
              <a:rPr lang="en-US" sz="2400" dirty="0"/>
              <a:t>Ginny Paulson: </a:t>
            </a:r>
            <a:r>
              <a:rPr lang="en-US" sz="2400" dirty="0">
                <a:solidFill>
                  <a:srgbClr val="0033CC"/>
                </a:solidFill>
              </a:rPr>
              <a:t>gpaulson@shiptacenter.org</a:t>
            </a:r>
            <a:r>
              <a:rPr lang="en-US" sz="2400" dirty="0"/>
              <a:t>, 319-287-1180 </a:t>
            </a:r>
            <a:endParaRPr lang="en-US" sz="2400" dirty="0">
              <a:solidFill>
                <a:srgbClr val="0033CC"/>
              </a:solidFill>
            </a:endParaRPr>
          </a:p>
        </p:txBody>
      </p:sp>
      <p:sp>
        <p:nvSpPr>
          <p:cNvPr id="2" name="Slide Number Placeholder 1">
            <a:extLst>
              <a:ext uri="{FF2B5EF4-FFF2-40B4-BE49-F238E27FC236}">
                <a16:creationId xmlns:a16="http://schemas.microsoft.com/office/drawing/2014/main" id="{F02FA9F2-03A9-46BD-85B7-BFD6ED96C77E}"/>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10139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42FBEF-5070-421E-A073-A3DC7DC5571A}"/>
              </a:ext>
            </a:extLst>
          </p:cNvPr>
          <p:cNvSpPr>
            <a:spLocks noGrp="1"/>
          </p:cNvSpPr>
          <p:nvPr>
            <p:ph type="body" sz="half" idx="2"/>
          </p:nvPr>
        </p:nvSpPr>
        <p:spPr>
          <a:xfrm>
            <a:off x="2080768" y="5619750"/>
            <a:ext cx="9753600" cy="685800"/>
          </a:xfrm>
        </p:spPr>
        <p:txBody>
          <a:bodyPr>
            <a:normAutofit fontScale="77500" lnSpcReduction="20000"/>
          </a:bodyPr>
          <a:lstStyle/>
          <a:p>
            <a:r>
              <a:rPr lang="en-US" dirty="0"/>
              <a:t>This project was supported, in part, by grant number 90SATC0002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2" name="Title 1"/>
          <p:cNvSpPr>
            <a:spLocks noGrp="1"/>
          </p:cNvSpPr>
          <p:nvPr>
            <p:ph type="title"/>
          </p:nvPr>
        </p:nvSpPr>
        <p:spPr/>
        <p:txBody>
          <a:bodyPr>
            <a:normAutofit fontScale="90000"/>
          </a:bodyPr>
          <a:lstStyle/>
          <a:p>
            <a:r>
              <a:rPr lang="en-US" dirty="0"/>
              <a:t>Puzzled by STARS? Don’t hesitate to contact the SHIP TA Center for help.</a:t>
            </a:r>
          </a:p>
        </p:txBody>
      </p:sp>
      <p:sp>
        <p:nvSpPr>
          <p:cNvPr id="5" name="Slide Number Placeholder 4"/>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pic>
        <p:nvPicPr>
          <p:cNvPr id="10" name="Picture Placeholder 9">
            <a:extLst>
              <a:ext uri="{FF2B5EF4-FFF2-40B4-BE49-F238E27FC236}">
                <a16:creationId xmlns:a16="http://schemas.microsoft.com/office/drawing/2014/main" id="{FCF5250F-93B8-418A-9C51-B5895B9E6CA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4937" b="34937"/>
          <a:stretch>
            <a:fillRect/>
          </a:stretch>
        </p:blipFill>
        <p:spPr/>
      </p:pic>
      <p:sp>
        <p:nvSpPr>
          <p:cNvPr id="11" name="Date Placeholder 10">
            <a:extLst>
              <a:ext uri="{FF2B5EF4-FFF2-40B4-BE49-F238E27FC236}">
                <a16:creationId xmlns:a16="http://schemas.microsoft.com/office/drawing/2014/main" id="{D282FBC6-444B-408E-9931-6DC49FEE2BA0}"/>
              </a:ext>
            </a:extLst>
          </p:cNvPr>
          <p:cNvSpPr>
            <a:spLocks noGrp="1"/>
          </p:cNvSpPr>
          <p:nvPr>
            <p:ph type="dt" sz="half" idx="10"/>
          </p:nvPr>
        </p:nvSpPr>
        <p:spPr>
          <a:xfrm>
            <a:off x="8278368" y="6384798"/>
            <a:ext cx="3556000" cy="365125"/>
          </a:xfrm>
        </p:spPr>
        <p:txBody>
          <a:bodyPr/>
          <a:lstStyle/>
          <a:p>
            <a:pPr algn="r"/>
            <a:fld id="{251F3FAE-5395-4081-9539-A67F0CD7A8B7}" type="datetime1">
              <a:rPr lang="en-US" smtClean="0"/>
              <a:pPr algn="r"/>
              <a:t>10/12/2021</a:t>
            </a:fld>
            <a:endParaRPr lang="en-US" dirty="0"/>
          </a:p>
        </p:txBody>
      </p:sp>
    </p:spTree>
    <p:extLst>
      <p:ext uri="{BB962C8B-B14F-4D97-AF65-F5344CB8AC3E}">
        <p14:creationId xmlns:p14="http://schemas.microsoft.com/office/powerpoint/2010/main" val="33673032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808</Words>
  <Application>Microsoft Office PowerPoint</Application>
  <PresentationFormat>Widescreen</PresentationFormat>
  <Paragraphs>88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Tw Cen MT</vt:lpstr>
      <vt:lpstr>Tw Cen MT</vt:lpstr>
      <vt:lpstr>Wingdings</vt:lpstr>
      <vt:lpstr>Wingdings 2</vt:lpstr>
      <vt:lpstr>Median</vt:lpstr>
      <vt:lpstr>Accessing STARS Resources</vt:lpstr>
      <vt:lpstr>STARS Landing Page</vt:lpstr>
      <vt:lpstr>STARS Resources</vt:lpstr>
      <vt:lpstr>Login Interface</vt:lpstr>
      <vt:lpstr>STARS Access and Resources</vt:lpstr>
      <vt:lpstr>STARS Manual and Other Resources</vt:lpstr>
      <vt:lpstr>STARS Training Webinars</vt:lpstr>
      <vt:lpstr>Individualized Technical Assistance</vt:lpstr>
      <vt:lpstr>Puzzled by STARS? Don’t hesitate to contact the SHIP TA Center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STARS Resources</dc:title>
  <dc:creator>Ginny Paulson</dc:creator>
  <cp:lastModifiedBy>Ginny Paulson</cp:lastModifiedBy>
  <cp:revision>10</cp:revision>
  <dcterms:created xsi:type="dcterms:W3CDTF">2020-12-02T20:19:09Z</dcterms:created>
  <dcterms:modified xsi:type="dcterms:W3CDTF">2021-10-12T20:06:54Z</dcterms:modified>
</cp:coreProperties>
</file>