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590" r:id="rId6"/>
    <p:sldId id="258" r:id="rId7"/>
    <p:sldId id="595" r:id="rId8"/>
    <p:sldId id="596" r:id="rId9"/>
    <p:sldId id="597" r:id="rId10"/>
    <p:sldId id="599" r:id="rId11"/>
    <p:sldId id="600" r:id="rId12"/>
    <p:sldId id="601" r:id="rId13"/>
    <p:sldId id="603" r:id="rId14"/>
    <p:sldId id="594" r:id="rId15"/>
    <p:sldId id="598" r:id="rId16"/>
    <p:sldId id="602" r:id="rId17"/>
    <p:sldId id="604" r:id="rId18"/>
    <p:sldId id="60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nny Paulson" initials="GP" lastIdx="4" clrIdx="0">
    <p:extLst>
      <p:ext uri="{19B8F6BF-5375-455C-9EA6-DF929625EA0E}">
        <p15:presenceInfo xmlns:p15="http://schemas.microsoft.com/office/powerpoint/2012/main" userId="S::GPaulson@NEI3A.org::3ce759cc-02f1-4671-839d-f0b131f0c83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9" autoAdjust="0"/>
    <p:restoredTop sz="96005" autoAdjust="0"/>
  </p:normalViewPr>
  <p:slideViewPr>
    <p:cSldViewPr snapToGrid="0">
      <p:cViewPr varScale="1">
        <p:scale>
          <a:sx n="109" d="100"/>
          <a:sy n="109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02CD0-7B1C-49B7-A638-5C8071A046C6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3D446-5B86-4DD6-94B5-4B6BFA6ED9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153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93D446-5B86-4DD6-94B5-4B6BFA6ED98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0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93D446-5B86-4DD6-94B5-4B6BFA6ED9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61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686BF-5D25-4A56-9397-74A4DF9E48D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19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DA8066-A275-4D86-BAA1-9D3B5268B5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3986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DA8066-A275-4D86-BAA1-9D3B5268B5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26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DA8066-A275-4D86-BAA1-9D3B5268B5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307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93D446-5B86-4DD6-94B5-4B6BFA6ED98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59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F98-8935-458D-9111-82AED13DF269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05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A9C8-20C9-47D2-8733-C66CD5B94D20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27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F2DF0-EF17-4914-ADB8-8C978FDC2311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0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73D4-058B-406A-A400-F8751462C761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80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5628-9C13-4222-8300-D0AB0EFDD2C8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86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9C56-2B08-447F-A91F-D0832103E6CA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6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5E15-11BD-4DC5-894C-12CFDFF02FCD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2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A210-5775-47A2-A5FE-A1DA690489B9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75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0AE1-0D7B-451D-8E79-61CBC4A7BD78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1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A2F152-C88C-4EAD-A1AF-42588AA5626C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6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327C2-51E5-4732-9D50-AD5BE6FFC62C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C5487C2-5949-4F32-A695-ECCB27EA173B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098B11A-A959-4BE0-ABB9-B230455D25A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26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community/large-events/considerations-for-events-gatherings.html" TargetMode="External"/><Relationship Id="rId2" Type="http://schemas.openxmlformats.org/officeDocument/2006/relationships/hyperlink" Target="https://www.cdc.gov/coronavirus/2019-ncov/community/large-events/considerations-for-events-gatherings.html&#8203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coronavirus/2019-ncov/community/large-events/index.html" TargetMode="External"/><Relationship Id="rId5" Type="http://schemas.openxmlformats.org/officeDocument/2006/relationships/hyperlink" Target="https://www.cdc.gov/coronavirus/2019-ncov/communication/print-resources.html?Sort=Date%3A%3Adesc&#8203;" TargetMode="External"/><Relationship Id="rId4" Type="http://schemas.openxmlformats.org/officeDocument/2006/relationships/hyperlink" Target="https://www.cdc.gov/coronavirus/2019-ncov/downloads/community/COVID19-events-gatherings-readiness-and-planning-tool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hitehouse.gov/wp-content/uploads/2020/03/03.16.20_coronavirus-guidance_8.5x11_315PM.pdf" TargetMode="External"/><Relationship Id="rId3" Type="http://schemas.openxmlformats.org/officeDocument/2006/relationships/hyperlink" Target="https://www.usa.gov/coronavirus" TargetMode="External"/><Relationship Id="rId7" Type="http://schemas.openxmlformats.org/officeDocument/2006/relationships/hyperlink" Target="https://www.dol.gov/agencies/whd/pandem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althdata.gov/" TargetMode="External"/><Relationship Id="rId5" Type="http://schemas.openxmlformats.org/officeDocument/2006/relationships/hyperlink" Target="https://acl.gov/COVID-19" TargetMode="External"/><Relationship Id="rId4" Type="http://schemas.openxmlformats.org/officeDocument/2006/relationships/hyperlink" Target="https://www.cdc.gov/coronavirus/2019-ncov/index.html&#8203;" TargetMode="External"/><Relationship Id="rId9" Type="http://schemas.openxmlformats.org/officeDocument/2006/relationships/hyperlink" Target="https://www.osha.gov/SLTC/covid-19/&#8203;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r.org/sections/health-shots/2020/03/16/816707182/map-tracking-the-spread-of-the-coronavirus-in-the-u-s&#8203;" TargetMode="External"/><Relationship Id="rId2" Type="http://schemas.openxmlformats.org/officeDocument/2006/relationships/hyperlink" Target="https://coronavirus.jhu.edu/us-ma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82EA4-0901-4C19-ABC0-53BEDADEB6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Safety Considerations Decision Tree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358EB1-F658-4456-8B1E-247F925495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9793236" cy="1197036"/>
          </a:xfrm>
        </p:spPr>
        <p:txBody>
          <a:bodyPr>
            <a:normAutofit/>
          </a:bodyPr>
          <a:lstStyle/>
          <a:p>
            <a:r>
              <a:rPr lang="en-US" dirty="0"/>
              <a:t>Event Planning During COVid-19</a:t>
            </a:r>
          </a:p>
          <a:p>
            <a:endParaRPr lang="en-US" i="1" dirty="0">
              <a:latin typeface="+mn-lt"/>
            </a:endParaRPr>
          </a:p>
        </p:txBody>
      </p:sp>
      <p:pic>
        <p:nvPicPr>
          <p:cNvPr id="6" name="Picture 5" descr="ACL logo">
            <a:extLst>
              <a:ext uri="{FF2B5EF4-FFF2-40B4-BE49-F238E27FC236}">
                <a16:creationId xmlns:a16="http://schemas.microsoft.com/office/drawing/2014/main" id="{59A4A627-7454-4349-A203-CD540C6A087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90" y="408381"/>
            <a:ext cx="2755629" cy="1138432"/>
          </a:xfrm>
          <a:prstGeom prst="rect">
            <a:avLst/>
          </a:prstGeom>
        </p:spPr>
      </p:pic>
      <p:pic>
        <p:nvPicPr>
          <p:cNvPr id="8" name="Picture 7" descr="SHIP Logo">
            <a:extLst>
              <a:ext uri="{FF2B5EF4-FFF2-40B4-BE49-F238E27FC236}">
                <a16:creationId xmlns:a16="http://schemas.microsoft.com/office/drawing/2014/main" id="{C14C0491-DFA3-492F-A10E-39D5A8B978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48" y="323631"/>
            <a:ext cx="2339505" cy="1223181"/>
          </a:xfrm>
          <a:prstGeom prst="rect">
            <a:avLst/>
          </a:prstGeom>
        </p:spPr>
      </p:pic>
      <p:pic>
        <p:nvPicPr>
          <p:cNvPr id="10" name="Picture 9" descr="SMP Logo">
            <a:extLst>
              <a:ext uri="{FF2B5EF4-FFF2-40B4-BE49-F238E27FC236}">
                <a16:creationId xmlns:a16="http://schemas.microsoft.com/office/drawing/2014/main" id="{7FA4C9E7-5B45-4C69-AFF2-36F4E7BFB6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82" y="323631"/>
            <a:ext cx="2079408" cy="122318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068174-759C-4888-AD7C-EA39A87E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D03B4-3DE1-4AC0-9166-CDBC05A7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40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B0049-5461-4C42-B9D0-F1E8CAB6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CDC Signage, Checklists,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81320-E084-4885-B82C-4381FDACC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2880" indent="0">
              <a:buNone/>
            </a:pPr>
            <a:r>
              <a:rPr lang="en-US" sz="2400" dirty="0"/>
              <a:t>The CDC provides ready-made downloadable, printable posters, checklists, assessments and other resources for the events</a:t>
            </a:r>
          </a:p>
          <a:p>
            <a:pPr marL="182880" indent="0">
              <a:buNone/>
            </a:pPr>
            <a:endParaRPr lang="en-US" dirty="0"/>
          </a:p>
          <a:p>
            <a:pPr marL="525780" indent="-342900">
              <a:buFont typeface="Wingdings" panose="05000000000000000000" pitchFamily="2" charset="2"/>
              <a:buChar char="Ø"/>
            </a:pPr>
            <a:r>
              <a:rPr lang="en-US" dirty="0">
                <a:hlinkClick r:id="rId2"/>
              </a:rPr>
              <a:t>​</a:t>
            </a:r>
            <a:r>
              <a:rPr lang="en-US" dirty="0">
                <a:hlinkClick r:id="rId3"/>
              </a:rPr>
              <a:t>https://www.cdc.gov/coronavirus/2019-ncov/community/large-events/considerations-for-events-gatherings.html </a:t>
            </a:r>
            <a:endParaRPr lang="en-US" dirty="0"/>
          </a:p>
          <a:p>
            <a:pPr marL="525780" indent="-342900">
              <a:buFont typeface="Wingdings" panose="05000000000000000000" pitchFamily="2" charset="2"/>
              <a:buChar char="Ø"/>
            </a:pPr>
            <a:r>
              <a:rPr lang="en-US" dirty="0">
                <a:hlinkClick r:id="rId4"/>
              </a:rPr>
              <a:t>https://www.cdc.gov/coronavirus/2019-ncov/downloads/community/COVID19-events-gatherings-readiness-and-planning-tool.pdf</a:t>
            </a:r>
            <a:r>
              <a:rPr lang="en-US" dirty="0"/>
              <a:t> </a:t>
            </a:r>
          </a:p>
          <a:p>
            <a:pPr marL="525780" indent="-342900">
              <a:buFont typeface="Wingdings" panose="05000000000000000000" pitchFamily="2" charset="2"/>
              <a:buChar char="Ø"/>
            </a:pPr>
            <a:r>
              <a:rPr lang="en-US" dirty="0">
                <a:hlinkClick r:id="rId5"/>
              </a:rPr>
              <a:t>https://www.cdc.gov/coronavirus/2019-ncov/communication/print-resources.html?Sort=Date%3A%3Adesc​</a:t>
            </a:r>
            <a:endParaRPr lang="en-US" dirty="0"/>
          </a:p>
          <a:p>
            <a:pPr marL="525780" indent="-342900">
              <a:buFont typeface="Wingdings" panose="05000000000000000000" pitchFamily="2" charset="2"/>
              <a:buChar char="Ø"/>
            </a:pPr>
            <a:r>
              <a:rPr lang="en-US" dirty="0">
                <a:hlinkClick r:id="rId6"/>
              </a:rPr>
              <a:t>https://www.cdc.gov/coronavirus/2019-ncov/community/large-events/index.html</a:t>
            </a:r>
            <a:r>
              <a:rPr lang="en-US" dirty="0"/>
              <a:t>​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8B4B04-A901-433D-8717-1C05717A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558F2-DF37-4B7D-B656-43E27045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2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BC0D231-3F5F-4337-8708-852BE5CD2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684F8A-A9E6-4E81-B1E1-AB9098D4F6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 Virtual vs. In-Person Event Decision-Making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710C9-5137-4382-995C-1D6D2EDA6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B46E9-7A15-4D64-BB53-FBB8BD23F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124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1D1E172-54DC-475D-B556-DB7833A6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You…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4895A9-9185-4E2A-8828-3FC9F6C3A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083" y="1845734"/>
            <a:ext cx="10058400" cy="4023360"/>
          </a:xfrm>
        </p:spPr>
        <p:txBody>
          <a:bodyPr>
            <a:noAutofit/>
          </a:bodyPr>
          <a:lstStyle/>
          <a:p>
            <a:r>
              <a:rPr lang="en-US" b="1" dirty="0"/>
              <a:t>Do you have a speaker that will do an in-person event?​ 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sz="1800" dirty="0"/>
              <a:t>Look locally within your agency, agency partners including SHIP/MIPPA/SMP, community experts, etc.​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sz="1800" dirty="0"/>
              <a:t>Seek reputable materials and facilitate event with premade presentations.​</a:t>
            </a:r>
          </a:p>
          <a:p>
            <a:r>
              <a:rPr lang="en-US" b="1" dirty="0"/>
              <a:t>Do you have the resources to handle the event (people, financial, supplies, etc.)? 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sz="1800" dirty="0"/>
              <a:t>Consider budget or donations for event venue and supplies needed.​ 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sz="1800" dirty="0"/>
              <a:t>Consider staff/volunteers available to assist at the event and their comfort/willingness with event guidelines.​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sz="1800" dirty="0"/>
              <a:t>Secure safety items and cleaning services for prior/during/following the event (PPE, mask, gloves, sanitizer, cleaning wipes).​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B6104-B2EB-49D8-AC87-17E1BB22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91A4C3-7E9B-4C4D-9EB6-30C4BFB2F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1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FE713-62C4-49F6-9A35-7EB5F69FB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7D07-5768-4CDC-A7F7-7E95DF0FE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>
                <a:solidFill>
                  <a:srgbClr val="404040"/>
                </a:solidFill>
              </a:rPr>
              <a:t>Do you have a system for registration? 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404040"/>
                </a:solidFill>
              </a:rPr>
              <a:t>Consider in person event guidelines for specifics of social distancing guidelines/etc. ​ 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404040"/>
                </a:solidFill>
              </a:rPr>
              <a:t>Registration should include contact information, email, phone, etc.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404040"/>
                </a:solidFill>
              </a:rPr>
              <a:t>Consider staff/volunteers needed to assist with safe/secure registration</a:t>
            </a:r>
            <a:endParaRPr lang="en-US" dirty="0">
              <a:solidFill>
                <a:srgbClr val="404040"/>
              </a:solidFill>
            </a:endParaRPr>
          </a:p>
          <a:p>
            <a:pPr marL="0" indent="0" algn="l" rtl="0" fontAlgn="base">
              <a:buNone/>
            </a:pPr>
            <a:r>
              <a:rPr lang="en-US" b="1" i="0" u="none" strike="noStrike" dirty="0">
                <a:solidFill>
                  <a:srgbClr val="404040"/>
                </a:solidFill>
                <a:effectLst/>
              </a:rPr>
              <a:t>Do you have a venue willing to accommodate identified guidelines?</a:t>
            </a:r>
            <a:r>
              <a:rPr lang="en-US" b="1" i="0" dirty="0">
                <a:solidFill>
                  <a:srgbClr val="404040"/>
                </a:solidFill>
                <a:effectLst/>
              </a:rPr>
              <a:t>​</a:t>
            </a:r>
          </a:p>
          <a:p>
            <a:pPr lvl="1" fontAlgn="base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b="0" i="0" u="none" strike="noStrike" dirty="0">
                <a:solidFill>
                  <a:srgbClr val="404040"/>
                </a:solidFill>
                <a:effectLst/>
              </a:rPr>
              <a:t>Reference in person event guidelines for specifics of social distancing guidelines and clearly define. </a:t>
            </a:r>
            <a:r>
              <a:rPr lang="en-US" sz="2000" b="0" i="0" dirty="0">
                <a:solidFill>
                  <a:srgbClr val="404040"/>
                </a:solidFill>
                <a:effectLst/>
              </a:rPr>
              <a:t>​</a:t>
            </a:r>
          </a:p>
          <a:p>
            <a:pPr lvl="1" fontAlgn="base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b="0" i="0" u="none" strike="noStrike" dirty="0">
                <a:solidFill>
                  <a:srgbClr val="404040"/>
                </a:solidFill>
                <a:effectLst/>
              </a:rPr>
              <a:t>Consider space, masking, cleaning, and other precautions. </a:t>
            </a:r>
            <a:r>
              <a:rPr lang="en-US" sz="2000" b="0" i="0" dirty="0">
                <a:solidFill>
                  <a:srgbClr val="404040"/>
                </a:solidFill>
                <a:effectLst/>
              </a:rPr>
              <a:t>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52ED9-9347-4189-A432-EB71627A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C41F56-7EC3-4C2B-AADC-09E2FF6B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47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CDAD-4EB3-43FA-B4AA-BC881DC97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C465A-112F-41EB-8314-4F23EB70A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489" y="1845734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marL="0" indent="0" algn="l" rtl="0" fontAlgn="base">
              <a:buNone/>
            </a:pPr>
            <a:r>
              <a:rPr lang="en-US" b="1" i="0" u="none" strike="noStrike" dirty="0">
                <a:solidFill>
                  <a:srgbClr val="404040"/>
                </a:solidFill>
                <a:effectLst/>
              </a:rPr>
              <a:t>Do you have posted on entry list of things that people should be aware of and know before entering?</a:t>
            </a:r>
            <a:r>
              <a:rPr lang="en-US" b="1" i="0" dirty="0">
                <a:solidFill>
                  <a:srgbClr val="404040"/>
                </a:solidFill>
                <a:effectLst/>
              </a:rPr>
              <a:t>​</a:t>
            </a:r>
          </a:p>
          <a:p>
            <a:pPr marL="457200" lvl="1" indent="-274320" fontAlgn="base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b="0" i="0" u="none" strike="noStrike" dirty="0">
                <a:solidFill>
                  <a:srgbClr val="404040"/>
                </a:solidFill>
                <a:effectLst/>
              </a:rPr>
              <a:t>Display identified guidelines including social distancing, masking, cleaning, etc. </a:t>
            </a:r>
            <a:r>
              <a:rPr lang="en-US" sz="2000" b="0" i="0" dirty="0">
                <a:solidFill>
                  <a:srgbClr val="404040"/>
                </a:solidFill>
                <a:effectLst/>
              </a:rPr>
              <a:t>​</a:t>
            </a:r>
          </a:p>
          <a:p>
            <a:pPr marL="457200" lvl="1" indent="-274320" fontAlgn="base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b="0" i="0" u="none" strike="noStrike" dirty="0">
                <a:solidFill>
                  <a:srgbClr val="404040"/>
                </a:solidFill>
                <a:effectLst/>
              </a:rPr>
              <a:t>Consider using language about agreement not to attend if sick/recent exposure/temperature/symptoms/etc.</a:t>
            </a:r>
            <a:r>
              <a:rPr lang="en-US" sz="2000" b="0" i="0" dirty="0">
                <a:solidFill>
                  <a:srgbClr val="404040"/>
                </a:solidFill>
                <a:effectLst/>
              </a:rPr>
              <a:t>​</a:t>
            </a:r>
          </a:p>
          <a:p>
            <a:pPr marL="0" indent="0" algn="l" rtl="0" fontAlgn="base">
              <a:buNone/>
            </a:pPr>
            <a:r>
              <a:rPr lang="en-US" b="1" i="0" u="none" strike="noStrike" dirty="0">
                <a:solidFill>
                  <a:srgbClr val="404040"/>
                </a:solidFill>
                <a:effectLst/>
              </a:rPr>
              <a:t>Do you have a plan in place for handling noncompliant participants?</a:t>
            </a:r>
            <a:r>
              <a:rPr lang="en-US" b="1" i="0" dirty="0">
                <a:solidFill>
                  <a:srgbClr val="404040"/>
                </a:solidFill>
                <a:effectLst/>
              </a:rPr>
              <a:t>​</a:t>
            </a:r>
          </a:p>
          <a:p>
            <a:pPr marL="457200" lvl="1" indent="-274320" fontAlgn="base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b="0" i="0" u="none" strike="noStrike" dirty="0">
                <a:solidFill>
                  <a:srgbClr val="404040"/>
                </a:solidFill>
                <a:effectLst/>
              </a:rPr>
              <a:t>Reference in person event guidelines for specifics of social distancing guidelines and clearly define.</a:t>
            </a:r>
            <a:r>
              <a:rPr lang="en-US" sz="2000" b="0" i="0" dirty="0">
                <a:solidFill>
                  <a:srgbClr val="404040"/>
                </a:solidFill>
                <a:effectLst/>
              </a:rPr>
              <a:t>​</a:t>
            </a:r>
          </a:p>
          <a:p>
            <a:pPr marL="457200" lvl="1" indent="-274320" fontAlgn="base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b="0" i="0" u="none" strike="noStrike" dirty="0">
                <a:solidFill>
                  <a:srgbClr val="404040"/>
                </a:solidFill>
                <a:effectLst/>
              </a:rPr>
              <a:t>Consider consequences for participants who aren’t compliant with identified guidelines.</a:t>
            </a:r>
            <a:r>
              <a:rPr lang="en-US" sz="2000" b="0" i="0" dirty="0">
                <a:solidFill>
                  <a:srgbClr val="404040"/>
                </a:solidFill>
                <a:effectLst/>
              </a:rPr>
              <a:t>​</a:t>
            </a:r>
          </a:p>
          <a:p>
            <a:pPr marL="457200" lvl="1" indent="-274320" fontAlgn="base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b="0" i="0" u="none" strike="noStrike" dirty="0">
                <a:solidFill>
                  <a:srgbClr val="404040"/>
                </a:solidFill>
                <a:effectLst/>
              </a:rPr>
              <a:t>Consider how to notify participants of noncompliance. </a:t>
            </a:r>
            <a:r>
              <a:rPr lang="en-US" sz="2000" b="0" i="0" dirty="0">
                <a:solidFill>
                  <a:srgbClr val="404040"/>
                </a:solidFill>
                <a:effectLst/>
              </a:rPr>
              <a:t>​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B4D03-30AB-478C-AC2B-B0E64C2E4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8791A-FD10-4DDE-A17A-7558ED2A4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098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01917-89BF-43E3-B4DF-88944B89E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4002B-B95D-4B15-B7A0-A0D6175C5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660711" cy="4023360"/>
          </a:xfrm>
        </p:spPr>
        <p:txBody>
          <a:bodyPr>
            <a:noAutofit/>
          </a:bodyPr>
          <a:lstStyle/>
          <a:p>
            <a:r>
              <a:rPr lang="en-US" b="1" dirty="0"/>
              <a:t>Do you have a plan in place if someone tests positive for COVID-19 following attendance of event?​</a:t>
            </a:r>
          </a:p>
          <a:p>
            <a:pPr marL="457200" lvl="1" indent="-274320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Reference in person event guidelines and know the agency/local position.​</a:t>
            </a:r>
          </a:p>
          <a:p>
            <a:pPr marL="457200" lvl="1" indent="-274320">
              <a:spcBef>
                <a:spcPts val="120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Consider notification of your agency representative, local representative such as the local Health Department for next steps. ​</a:t>
            </a:r>
          </a:p>
          <a:p>
            <a:r>
              <a:rPr lang="en-US" b="1" dirty="0"/>
              <a:t>Do you know what liabilities to consider with holding an in-person event?​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dirty="0"/>
              <a:t>Reference in person event guidelines. 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dirty="0"/>
              <a:t>Consider any legalities from your agency, event space, etc. 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dirty="0"/>
              <a:t>Reference plans for noncompliant participants. ​</a:t>
            </a:r>
          </a:p>
          <a:p>
            <a:pPr marL="457200" indent="-274320">
              <a:buFont typeface="Wingdings" panose="05000000000000000000" pitchFamily="2" charset="2"/>
              <a:buChar char="Ø"/>
            </a:pPr>
            <a:r>
              <a:rPr lang="en-US" dirty="0"/>
              <a:t>Reference plan for someone testing positive following attendance of event. ​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C6E104-855C-402B-9C79-3A52AF7F4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56922-F07E-491F-AD3F-EA671868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1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6">
            <a:extLst>
              <a:ext uri="{FF2B5EF4-FFF2-40B4-BE49-F238E27FC236}">
                <a16:creationId xmlns:a16="http://schemas.microsoft.com/office/drawing/2014/main" id="{600B5AE2-C5CC-499C-8F2D-249888BE2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BA7A3698-B350-40E5-8475-9BCC41A08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20">
            <a:extLst>
              <a:ext uri="{FF2B5EF4-FFF2-40B4-BE49-F238E27FC236}">
                <a16:creationId xmlns:a16="http://schemas.microsoft.com/office/drawing/2014/main" id="{0AC655C7-EC94-4BE6-84C8-2F9EFBBB2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1" name="Rectangle 22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24">
            <a:extLst>
              <a:ext uri="{FF2B5EF4-FFF2-40B4-BE49-F238E27FC236}">
                <a16:creationId xmlns:a16="http://schemas.microsoft.com/office/drawing/2014/main" id="{C4F7E42D-8B5A-4FC8-81CD-9E60171F7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6FBE2D-9B69-46C6-B3BE-B4BD5985B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0" lang="en-US" altLang="en-US" sz="2500" b="0" i="0" u="none" strike="noStrike" kern="1200" spc="-50" normalizeH="0" baseline="0" dirty="0">
                <a:ln>
                  <a:noFill/>
                </a:ln>
                <a:effectLst/>
                <a:latin typeface="+mj-lt"/>
                <a:ea typeface="+mj-ea"/>
                <a:cs typeface="+mj-cs"/>
              </a:rPr>
              <a:t>Administration for Community Living, Office of Healthcare Information and Counseling</a:t>
            </a:r>
            <a:endParaRPr lang="en-US" sz="2500" kern="1200" spc="-5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360EBC3-1049-4884-9A6B-43281172EC4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92371" y="2653800"/>
            <a:ext cx="3084844" cy="33355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45720" rIns="0" bIns="45720" numCol="1" rtlCol="0" anchorCtr="0" compatLnSpc="1">
            <a:prstTxWarp prst="textNoShape">
              <a:avLst/>
            </a:prstTxWarp>
            <a:normAutofit lnSpcReduction="10000"/>
          </a:bodyPr>
          <a:lstStyle/>
          <a:p>
            <a:pPr marR="0" lvl="0" fontAlgn="base">
              <a:tabLst/>
            </a:pPr>
            <a:br>
              <a:rPr kumimoji="0" lang="en-US" altLang="en-US" b="0" i="0" u="none" strike="noStrike" normalizeH="0" dirty="0">
                <a:ln>
                  <a:noFill/>
                </a:ln>
                <a:effectLst/>
              </a:rPr>
            </a:br>
            <a:endParaRPr kumimoji="0" lang="en-US" altLang="en-US" b="0" i="0" u="none" strike="noStrike" normalizeH="0" dirty="0">
              <a:ln>
                <a:noFill/>
              </a:ln>
              <a:effectLst/>
            </a:endParaRPr>
          </a:p>
          <a:p>
            <a:pPr marR="0" lvl="0" fontAlgn="base">
              <a:tabLst/>
            </a:pPr>
            <a:endParaRPr lang="en-US" dirty="0"/>
          </a:p>
          <a:p>
            <a:pPr marR="0" lvl="0" fontAlgn="base">
              <a:tabLst/>
            </a:pPr>
            <a:r>
              <a:rPr lang="en-US" dirty="0"/>
              <a:t>Managing Through </a:t>
            </a:r>
            <a:r>
              <a:rPr lang="en-US"/>
              <a:t>COVID-19 Workgroup</a:t>
            </a:r>
            <a:endParaRPr lang="en-US" dirty="0"/>
          </a:p>
          <a:p>
            <a:pPr marR="0" lvl="0" fontAlgn="base">
              <a:tabLst/>
            </a:pPr>
            <a:endParaRPr kumimoji="0" lang="en-US" altLang="en-US" b="0" i="0" u="none" strike="noStrike" normalizeH="0" dirty="0">
              <a:ln>
                <a:noFill/>
              </a:ln>
              <a:effectLst/>
            </a:endParaRPr>
          </a:p>
          <a:p>
            <a:pPr marR="0" lvl="0" fontAlgn="base">
              <a:tabLst/>
            </a:pPr>
            <a:endParaRPr lang="en-US" altLang="en-US" dirty="0"/>
          </a:p>
          <a:p>
            <a:pPr marR="0" lvl="0" fontAlgn="base">
              <a:tabLst/>
            </a:pPr>
            <a:endParaRPr kumimoji="0" lang="en-US" altLang="en-US" b="0" i="0" u="none" strike="noStrike" normalizeH="0" dirty="0">
              <a:ln>
                <a:noFill/>
              </a:ln>
              <a:effectLst/>
            </a:endParaRPr>
          </a:p>
          <a:p>
            <a:pPr marR="0" lvl="0" fontAlgn="base">
              <a:tabLst/>
            </a:pPr>
            <a:endParaRPr lang="en-US" altLang="en-US" dirty="0"/>
          </a:p>
          <a:p>
            <a:pPr marR="0" lvl="0" fontAlgn="base">
              <a:tabLst/>
            </a:pPr>
            <a:r>
              <a:rPr kumimoji="0" lang="en-US" altLang="en-US" b="0" i="0" u="none" strike="noStrike" normalizeH="0" dirty="0">
                <a:ln>
                  <a:noFill/>
                </a:ln>
                <a:effectLst/>
              </a:rPr>
              <a:t> September 2020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C04651D-B9F4-4935-A02D-364153FBD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Placeholder 11" descr="This is an image of the COVID-19 Coronavirus">
            <a:extLst>
              <a:ext uri="{FF2B5EF4-FFF2-40B4-BE49-F238E27FC236}">
                <a16:creationId xmlns:a16="http://schemas.microsoft.com/office/drawing/2014/main" id="{80054238-F9F9-47BE-8E29-8344CECB1B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2" r="-1" b="1236"/>
          <a:stretch/>
        </p:blipFill>
        <p:spPr>
          <a:xfrm>
            <a:off x="4742017" y="640080"/>
            <a:ext cx="4421861" cy="3628146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337FF4-EA44-4FB8-A54B-F522EB149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52947" y="6334316"/>
            <a:ext cx="4648200" cy="365125"/>
          </a:xfrm>
        </p:spPr>
        <p:txBody>
          <a:bodyPr/>
          <a:lstStyle/>
          <a:p>
            <a:r>
              <a:rPr lang="en-US" dirty="0">
                <a:solidFill>
                  <a:srgbClr val="404040"/>
                </a:solidFill>
              </a:rPr>
              <a:t>Preparing for remote Medicare Open Enrollment Toolkit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4E3535-4DDD-45A7-86E9-8510702CF018}"/>
              </a:ext>
            </a:extLst>
          </p:cNvPr>
          <p:cNvSpPr txBox="1"/>
          <p:nvPr/>
        </p:nvSpPr>
        <p:spPr>
          <a:xfrm>
            <a:off x="4513663" y="4759002"/>
            <a:ext cx="75736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This tool is designed to help plan events safely during the COVID-19 pandemic. This tool will ask questions to help you decide the appropriate venues for outreach and training events.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FBC72C0-8914-42FA-A98F-98586BCF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4479" y="6353474"/>
            <a:ext cx="1312025" cy="365125"/>
          </a:xfrm>
        </p:spPr>
        <p:txBody>
          <a:bodyPr/>
          <a:lstStyle/>
          <a:p>
            <a:fld id="{D098B11A-A959-4BE0-ABB9-B230455D25AB}" type="slidenum">
              <a:rPr lang="en-US" smtClean="0">
                <a:solidFill>
                  <a:srgbClr val="404040"/>
                </a:solidFill>
              </a:rPr>
              <a:t>2</a:t>
            </a:fld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69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>
            <a:cxnSpLocks/>
            <a:endCxn id="4" idx="1"/>
          </p:cNvCxnSpPr>
          <p:nvPr/>
        </p:nvCxnSpPr>
        <p:spPr>
          <a:xfrm>
            <a:off x="2872451" y="3429000"/>
            <a:ext cx="509111" cy="1618147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  <a:stCxn id="4" idx="3"/>
            <a:endCxn id="8" idx="1"/>
          </p:cNvCxnSpPr>
          <p:nvPr/>
        </p:nvCxnSpPr>
        <p:spPr>
          <a:xfrm flipV="1">
            <a:off x="5309145" y="4071919"/>
            <a:ext cx="1777158" cy="975228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  <a:stCxn id="4" idx="3"/>
            <a:endCxn id="9" idx="1"/>
          </p:cNvCxnSpPr>
          <p:nvPr/>
        </p:nvCxnSpPr>
        <p:spPr>
          <a:xfrm flipV="1">
            <a:off x="5309145" y="4908334"/>
            <a:ext cx="1770866" cy="138813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stCxn id="22" idx="3"/>
            <a:endCxn id="24" idx="1"/>
          </p:cNvCxnSpPr>
          <p:nvPr/>
        </p:nvCxnSpPr>
        <p:spPr>
          <a:xfrm flipV="1">
            <a:off x="5269585" y="637016"/>
            <a:ext cx="1232933" cy="1229059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  <a:stCxn id="23" idx="1"/>
            <a:endCxn id="22" idx="3"/>
          </p:cNvCxnSpPr>
          <p:nvPr/>
        </p:nvCxnSpPr>
        <p:spPr>
          <a:xfrm flipH="1">
            <a:off x="5269585" y="1405340"/>
            <a:ext cx="1237125" cy="460735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  <a:endCxn id="22" idx="1"/>
          </p:cNvCxnSpPr>
          <p:nvPr/>
        </p:nvCxnSpPr>
        <p:spPr>
          <a:xfrm flipV="1">
            <a:off x="2872451" y="1866075"/>
            <a:ext cx="548670" cy="1562928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/>
            <a:stCxn id="22" idx="3"/>
            <a:endCxn id="5" idx="1"/>
          </p:cNvCxnSpPr>
          <p:nvPr/>
        </p:nvCxnSpPr>
        <p:spPr>
          <a:xfrm>
            <a:off x="5269585" y="1866075"/>
            <a:ext cx="1220771" cy="966322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22" idx="3"/>
            <a:endCxn id="6" idx="1"/>
          </p:cNvCxnSpPr>
          <p:nvPr/>
        </p:nvCxnSpPr>
        <p:spPr>
          <a:xfrm>
            <a:off x="5269585" y="1866075"/>
            <a:ext cx="1214781" cy="225453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381562" y="4641634"/>
            <a:ext cx="1927583" cy="811026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</a:gradFill>
          <a:ln w="66675">
            <a:solidFill>
              <a:srgbClr val="00B05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Virtual? </a:t>
            </a:r>
          </a:p>
        </p:txBody>
      </p:sp>
      <p:sp>
        <p:nvSpPr>
          <p:cNvPr id="5" name="Rectangle 4"/>
          <p:cNvSpPr/>
          <p:nvPr/>
        </p:nvSpPr>
        <p:spPr>
          <a:xfrm>
            <a:off x="6490356" y="2531937"/>
            <a:ext cx="5255229" cy="60091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Do you have the resources to safely handle an in-person event (people, finances, supplies, etc.)</a:t>
            </a:r>
          </a:p>
        </p:txBody>
      </p:sp>
      <p:sp>
        <p:nvSpPr>
          <p:cNvPr id="6" name="Rectangle 5"/>
          <p:cNvSpPr/>
          <p:nvPr/>
        </p:nvSpPr>
        <p:spPr>
          <a:xfrm>
            <a:off x="6484366" y="1824828"/>
            <a:ext cx="5261220" cy="53340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If in-person events are permitted, do you have a speaker and support staff willing to participate?</a:t>
            </a:r>
          </a:p>
        </p:txBody>
      </p:sp>
      <p:sp>
        <p:nvSpPr>
          <p:cNvPr id="8" name="Rectangle 7"/>
          <p:cNvSpPr/>
          <p:nvPr/>
        </p:nvSpPr>
        <p:spPr>
          <a:xfrm>
            <a:off x="7086303" y="3768903"/>
            <a:ext cx="4522601" cy="606031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you have the technology, expertise, and resources to host a virtual event?</a:t>
            </a:r>
          </a:p>
        </p:txBody>
      </p:sp>
      <p:sp>
        <p:nvSpPr>
          <p:cNvPr id="9" name="Rectangle 8"/>
          <p:cNvSpPr/>
          <p:nvPr/>
        </p:nvSpPr>
        <p:spPr>
          <a:xfrm>
            <a:off x="7080011" y="4641634"/>
            <a:ext cx="4522601" cy="533400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you have a speaker willing to participate in a virtual event?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421121" y="1456089"/>
            <a:ext cx="1848464" cy="819972"/>
          </a:xfrm>
          <a:prstGeom prst="rect">
            <a:avLst/>
          </a:prstGeom>
          <a:solidFill>
            <a:schemeClr val="accent2"/>
          </a:solidFill>
          <a:ln w="85725">
            <a:solidFill>
              <a:srgbClr val="FF000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In-person?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06710" y="1091295"/>
            <a:ext cx="5261220" cy="62808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If in-person events are permitted, do you have a venue willing and able to accommodate identified safety guidelines/mandates?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502518" y="296411"/>
            <a:ext cx="5265412" cy="68121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Do you know your local, state and federal guidelines for in person events during COVID-19?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25729" y="380914"/>
            <a:ext cx="26722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404040"/>
                </a:solidFill>
                <a:ea typeface="+mj-ea"/>
                <a:cs typeface="+mj-cs"/>
              </a:rPr>
              <a:t>Event Planner’s  Decision Tree </a:t>
            </a:r>
            <a:endParaRPr lang="en-US" sz="2800" dirty="0">
              <a:solidFill>
                <a:srgbClr val="40404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118710" y="157425"/>
            <a:ext cx="8747561" cy="3130731"/>
          </a:xfrm>
          <a:prstGeom prst="rect">
            <a:avLst/>
          </a:prstGeom>
          <a:noFill/>
          <a:ln w="88900" cap="rnd">
            <a:solidFill>
              <a:srgbClr val="FF0000">
                <a:alpha val="65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259673" y="273193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Highest Risk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E0AAFC9-2CBE-4BB1-A4CE-88A6D836FBE6}"/>
              </a:ext>
            </a:extLst>
          </p:cNvPr>
          <p:cNvSpPr/>
          <p:nvPr/>
        </p:nvSpPr>
        <p:spPr>
          <a:xfrm>
            <a:off x="3116491" y="3478916"/>
            <a:ext cx="8747561" cy="2764513"/>
          </a:xfrm>
          <a:prstGeom prst="rect">
            <a:avLst/>
          </a:prstGeom>
          <a:noFill/>
          <a:ln w="88900" cap="rnd">
            <a:solidFill>
              <a:srgbClr val="00B050">
                <a:alpha val="65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35573A0-66F1-4D1E-8566-87306C2D0FE8}"/>
              </a:ext>
            </a:extLst>
          </p:cNvPr>
          <p:cNvSpPr txBox="1"/>
          <p:nvPr/>
        </p:nvSpPr>
        <p:spPr>
          <a:xfrm>
            <a:off x="3232409" y="3549313"/>
            <a:ext cx="19159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Lowest Risk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471FA5C-5F90-4CBC-BA80-0506F384D8B0}"/>
              </a:ext>
            </a:extLst>
          </p:cNvPr>
          <p:cNvSpPr/>
          <p:nvPr/>
        </p:nvSpPr>
        <p:spPr>
          <a:xfrm>
            <a:off x="7080009" y="5463689"/>
            <a:ext cx="4522601" cy="606031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100000">
                <a:schemeClr val="bg1"/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your target audience willing and able to participate in a virtual event?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C875061-7045-45EA-9389-FA663C97BDB6}"/>
              </a:ext>
            </a:extLst>
          </p:cNvPr>
          <p:cNvCxnSpPr>
            <a:cxnSpLocks/>
            <a:stCxn id="4" idx="3"/>
            <a:endCxn id="63" idx="1"/>
          </p:cNvCxnSpPr>
          <p:nvPr/>
        </p:nvCxnSpPr>
        <p:spPr>
          <a:xfrm>
            <a:off x="5309145" y="5047147"/>
            <a:ext cx="1770864" cy="719558"/>
          </a:xfrm>
          <a:prstGeom prst="line">
            <a:avLst/>
          </a:prstGeom>
          <a:ln w="38100" cap="rnd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7EC7DB3-89FA-455F-83F9-AED68300E7F3}"/>
              </a:ext>
            </a:extLst>
          </p:cNvPr>
          <p:cNvSpPr txBox="1"/>
          <p:nvPr/>
        </p:nvSpPr>
        <p:spPr>
          <a:xfrm>
            <a:off x="199184" y="4977740"/>
            <a:ext cx="2540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For additional information please see subsequent checklists and FAQs</a:t>
            </a:r>
          </a:p>
        </p:txBody>
      </p:sp>
      <p:sp>
        <p:nvSpPr>
          <p:cNvPr id="46" name="Thought Bubble: Cloud 45">
            <a:extLst>
              <a:ext uri="{FF2B5EF4-FFF2-40B4-BE49-F238E27FC236}">
                <a16:creationId xmlns:a16="http://schemas.microsoft.com/office/drawing/2014/main" id="{07237A95-A224-4646-A6C2-3693328813AB}"/>
              </a:ext>
            </a:extLst>
          </p:cNvPr>
          <p:cNvSpPr/>
          <p:nvPr/>
        </p:nvSpPr>
        <p:spPr>
          <a:xfrm>
            <a:off x="181118" y="2531938"/>
            <a:ext cx="2134699" cy="1784406"/>
          </a:xfrm>
          <a:prstGeom prst="cloudCallout">
            <a:avLst>
              <a:gd name="adj1" fmla="val 72787"/>
              <a:gd name="adj2" fmla="val 1833"/>
            </a:avLst>
          </a:prstGeom>
          <a:noFill/>
          <a:ln w="34925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404040"/>
                </a:solidFill>
              </a:rPr>
              <a:t>“Should my event be…”</a:t>
            </a:r>
          </a:p>
        </p:txBody>
      </p:sp>
      <p:sp>
        <p:nvSpPr>
          <p:cNvPr id="56" name="Footer Placeholder 55">
            <a:extLst>
              <a:ext uri="{FF2B5EF4-FFF2-40B4-BE49-F238E27FC236}">
                <a16:creationId xmlns:a16="http://schemas.microsoft.com/office/drawing/2014/main" id="{6F23739F-BF62-44DF-A776-3EC64EB1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9" name="Slide Number Placeholder 58">
            <a:extLst>
              <a:ext uri="{FF2B5EF4-FFF2-40B4-BE49-F238E27FC236}">
                <a16:creationId xmlns:a16="http://schemas.microsoft.com/office/drawing/2014/main" id="{84BE8554-A17C-46EB-A749-3345AF56C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7A30F5-3B49-4877-8D20-0B635E759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75" y="605896"/>
            <a:ext cx="3219010" cy="5646208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If you have decided to have an in-person event: </a:t>
            </a: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Early Planning Considerations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ACFFC-3772-4446-ABE1-74BE26FA3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3161" y="605896"/>
            <a:ext cx="6976291" cy="5914174"/>
          </a:xfrm>
        </p:spPr>
        <p:txBody>
          <a:bodyPr anchor="ctr">
            <a:normAutofit lnSpcReduction="10000"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Secure written approval from your agency and/or program leader to conduct an in-person event.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Select a venue with space needed to comply with safety guidelines for social distancing and get their agreement to comply in writing.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Review masking, cleaning, and other safety precautions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Secure safety items and cleaning services for prior/during/following the event​.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Plan your speakers, event flow, staff, and volunteers​.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Develop your plan for handling noncompliant participants.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200" dirty="0"/>
              <a:t>See the tip sheet for how to talk to non-compliant attendees​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Train presenters, staff, and volunteers on safety protocols and etiquette</a:t>
            </a:r>
            <a:r>
              <a:rPr lang="en-US" sz="2400" dirty="0"/>
              <a:t>​ 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endParaRPr 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D0496-5CA8-4B60-86E4-9748DDF2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34304" y="6410442"/>
            <a:ext cx="4822804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 Pro"/>
                <a:ea typeface="+mn-ea"/>
                <a:cs typeface="+mn-cs"/>
              </a:rPr>
              <a:t>Preparing for remote Medicare Open Enrollment Toolkit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22894-FCD8-4146-8AA3-11D03AD67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40858" y="6398853"/>
            <a:ext cx="1312025" cy="365125"/>
          </a:xfrm>
        </p:spPr>
        <p:txBody>
          <a:bodyPr/>
          <a:lstStyle/>
          <a:p>
            <a:fld id="{D098B11A-A959-4BE0-ABB9-B230455D25AB}" type="slidenum">
              <a:rPr lang="en-US" smtClean="0">
                <a:solidFill>
                  <a:srgbClr val="404040"/>
                </a:solidFill>
              </a:rPr>
              <a:t>4</a:t>
            </a:fld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871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7A30F5-3B49-4877-8D20-0B635E759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219010" cy="5646208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If you have decided to have an in-person event: </a:t>
            </a: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“At the Event” Considerations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ACFFC-3772-4446-ABE1-74BE26FA3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3161" y="605896"/>
            <a:ext cx="6976291" cy="5914174"/>
          </a:xfrm>
        </p:spPr>
        <p:txBody>
          <a:bodyPr anchor="ctr">
            <a:norm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You will need advertising and on-site signage  notifying participants of expectations.​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You will need to set up secure, socially-distanced registration.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Registration should include contact information should it become necessary to follow-up later.​ 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At the event, remind participants of event expectations​ verbally and in writing.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D0496-5CA8-4B60-86E4-9748DDF2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6648" y="6363666"/>
            <a:ext cx="4822804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 Pro"/>
                <a:ea typeface="+mn-ea"/>
                <a:cs typeface="+mn-cs"/>
              </a:rPr>
              <a:t>Preparing for remote Medicare Open Enrollment Toolkit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ECC33-DBFE-4DCF-A41D-F990EB4D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7819" y="6337507"/>
            <a:ext cx="1312025" cy="365125"/>
          </a:xfrm>
        </p:spPr>
        <p:txBody>
          <a:bodyPr/>
          <a:lstStyle/>
          <a:p>
            <a:fld id="{D098B11A-A959-4BE0-ABB9-B230455D25AB}" type="slidenum">
              <a:rPr lang="en-US" smtClean="0">
                <a:solidFill>
                  <a:srgbClr val="404040"/>
                </a:solidFill>
              </a:rPr>
              <a:t>5</a:t>
            </a:fld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5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 Pro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7A30F5-3B49-4877-8D20-0B635E759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219010" cy="5646208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If you have decided to have a virtual event: </a:t>
            </a:r>
            <a:br>
              <a:rPr lang="en-US" sz="2800" dirty="0">
                <a:solidFill>
                  <a:srgbClr val="FFFFFF"/>
                </a:solidFill>
              </a:rPr>
            </a:b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Checklist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ACFFC-3772-4446-ABE1-74BE26FA3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3161" y="605896"/>
            <a:ext cx="6976291" cy="5914174"/>
          </a:xfrm>
        </p:spPr>
        <p:txBody>
          <a:bodyPr anchor="ctr">
            <a:normAutofit/>
          </a:bodyPr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See the Virtual Event Planning PowerPoints (101 and 201) for detailed step-by-step procedures and assistance with selecting a virtual platform.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200" dirty="0"/>
              <a:t>Here is a short checklist to get you started: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Select a virtual platform.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Plan speakers, event flow, staffing, and facilitators​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Plan for and secure IT support to address technical difficulties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Train event staff to use your platform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Train event staff on virtual event etiquette​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Set up secure registration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Anticipate the needs of participants with limited access to technology or limited technology skills, and develop a plan to accommodate them</a:t>
            </a:r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525780" lvl="2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D0496-5CA8-4B60-86E4-9748DDF2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6648" y="6337507"/>
            <a:ext cx="4822804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 Pro"/>
                <a:ea typeface="+mn-ea"/>
                <a:cs typeface="+mn-cs"/>
              </a:rPr>
              <a:t>Preparing for remote Medicare Open Enrollment Toolkit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10EF5-7B93-4369-A0BB-F522F5732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90399" y="6354053"/>
            <a:ext cx="1312025" cy="365125"/>
          </a:xfrm>
        </p:spPr>
        <p:txBody>
          <a:bodyPr/>
          <a:lstStyle/>
          <a:p>
            <a:fld id="{D098B11A-A959-4BE0-ABB9-B230455D25AB}" type="slidenum">
              <a:rPr lang="en-US" smtClean="0">
                <a:solidFill>
                  <a:srgbClr val="404040"/>
                </a:solidFill>
              </a:rPr>
              <a:t>6</a:t>
            </a:fld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07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BC0D231-3F5F-4337-8708-852BE5CD2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Federal, State, and Local Guidelines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684F8A-A9E6-4E81-B1E1-AB9098D4F6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 Virtual vs. In-Person Event Decision-Making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710C9-5137-4382-995C-1D6D2EDA6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 Pro"/>
                <a:ea typeface="+mn-ea"/>
                <a:cs typeface="+mn-cs"/>
              </a:rPr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7B46E9-7A15-4D64-BB53-FBB8BD23F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98B11A-A959-4BE0-ABB9-B230455D25AB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 Pro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8034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3A7D03A-EAE6-4F6B-9713-530B73820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309595"/>
            <a:ext cx="10058400" cy="1357558"/>
          </a:xfrm>
        </p:spPr>
        <p:txBody>
          <a:bodyPr/>
          <a:lstStyle/>
          <a:p>
            <a:r>
              <a:rPr lang="en-US" dirty="0"/>
              <a:t>Federal Resources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328C1FD-E983-46AC-9807-8B1F0F7EB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596489" cy="4256892"/>
          </a:xfrm>
        </p:spPr>
        <p:txBody>
          <a:bodyPr>
            <a:noAutofit/>
          </a:bodyPr>
          <a:lstStyle/>
          <a:p>
            <a:pPr indent="-18288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sz="1800" b="1" dirty="0"/>
              <a:t>See our short Federal Guidelines PowerPoint about Centers for Disease Control (CDC) and White House guidelines for serving vulnerable persons.</a:t>
            </a:r>
          </a:p>
          <a:p>
            <a:pPr indent="-18288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 Federal Government Response: </a:t>
            </a:r>
            <a:r>
              <a:rPr lang="en-US" sz="1800" dirty="0">
                <a:hlinkClick r:id="rId3"/>
              </a:rPr>
              <a:t>https://www.usa.gov/coronavirus</a:t>
            </a:r>
            <a:r>
              <a:rPr lang="en-US" sz="1800" dirty="0"/>
              <a:t>​</a:t>
            </a:r>
          </a:p>
          <a:p>
            <a:pPr indent="-18288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 CDC: </a:t>
            </a:r>
            <a:r>
              <a:rPr lang="en-US" sz="1800" dirty="0">
                <a:hlinkClick r:id="rId4"/>
              </a:rPr>
              <a:t>https://www.cdc.gov/coronavirus/2019-ncov/index.html​</a:t>
            </a:r>
            <a:endParaRPr lang="en-US" sz="1800" dirty="0"/>
          </a:p>
          <a:p>
            <a:pPr indent="-18288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 U.S. Administration for Community Living: </a:t>
            </a:r>
            <a:r>
              <a:rPr lang="en-US" sz="1800" dirty="0">
                <a:hlinkClick r:id="rId5"/>
              </a:rPr>
              <a:t>https://acl.gov/COVID-19</a:t>
            </a:r>
            <a:endParaRPr lang="en-US" sz="1800" dirty="0"/>
          </a:p>
          <a:p>
            <a:pPr indent="-18288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 healthdata.gov: </a:t>
            </a:r>
            <a:r>
              <a:rPr lang="en-US" sz="1800" dirty="0">
                <a:hlinkClick r:id="rId6"/>
              </a:rPr>
              <a:t>https://healthdata.gov/</a:t>
            </a:r>
            <a:r>
              <a:rPr lang="en-US" sz="1800" dirty="0"/>
              <a:t>  </a:t>
            </a:r>
          </a:p>
          <a:p>
            <a:pPr indent="-18288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 U.S. Department of Labor: </a:t>
            </a:r>
            <a:r>
              <a:rPr lang="en-US" sz="1800" dirty="0">
                <a:hlinkClick r:id="rId7"/>
              </a:rPr>
              <a:t>https://www.dol.gov/agencies/whd/pandemic</a:t>
            </a:r>
            <a:r>
              <a:rPr lang="en-US" sz="1800" dirty="0"/>
              <a:t>​</a:t>
            </a:r>
          </a:p>
          <a:p>
            <a:pPr indent="-18288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 The President’s Coronavirus Guidelines for America:</a:t>
            </a:r>
          </a:p>
          <a:p>
            <a:pPr lvl="1">
              <a:lnSpc>
                <a:spcPct val="120000"/>
              </a:lnSpc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hlinkClick r:id="rId8"/>
              </a:rPr>
              <a:t> https://www.whitehouse.gov/wp-content/uploads/2020/03/03.16.20_coronavirus-guidance_8.5x11_315PM.pdf</a:t>
            </a:r>
            <a:endParaRPr lang="en-US" sz="1600" dirty="0"/>
          </a:p>
          <a:p>
            <a:pPr indent="-18288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q"/>
            </a:pPr>
            <a:r>
              <a:rPr lang="en-US" sz="1800" dirty="0"/>
              <a:t> Occupational Safety and Health Administration: </a:t>
            </a:r>
            <a:r>
              <a:rPr lang="en-US" sz="1600" dirty="0">
                <a:hlinkClick r:id="rId9"/>
              </a:rPr>
              <a:t>https://www.osha.gov/SLTC/covid-19/​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46451-3A9B-4455-B6AB-9DFD79F02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1FC010-490C-4203-8159-FE26879E0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3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28F62-A23C-4E14-8406-2B2045751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and Local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D69AD-D294-4F3D-924A-1A863DAEF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66831"/>
          </a:xfrm>
        </p:spPr>
        <p:txBody>
          <a:bodyPr>
            <a:noAutofit/>
          </a:bodyPr>
          <a:lstStyle/>
          <a:p>
            <a:r>
              <a:rPr lang="en-US" sz="2400" b="1" dirty="0"/>
              <a:t>State​ Sources</a:t>
            </a:r>
          </a:p>
          <a:p>
            <a:pPr marL="274320" indent="-182880">
              <a:buFont typeface="Wingdings" panose="05000000000000000000" pitchFamily="2" charset="2"/>
              <a:buChar char="q"/>
            </a:pPr>
            <a:r>
              <a:rPr lang="en-US" dirty="0"/>
              <a:t> State specific Department of Health website​</a:t>
            </a:r>
          </a:p>
          <a:p>
            <a:pPr marL="274320" indent="-182880">
              <a:buFont typeface="Wingdings" panose="05000000000000000000" pitchFamily="2" charset="2"/>
              <a:buChar char="q"/>
            </a:pPr>
            <a:r>
              <a:rPr lang="en-US" dirty="0"/>
              <a:t> State departments affiliated with facilitating agency​</a:t>
            </a:r>
          </a:p>
          <a:p>
            <a:pPr marL="274320" indent="-182880">
              <a:buFont typeface="Wingdings" panose="05000000000000000000" pitchFamily="2" charset="2"/>
              <a:buChar char="q"/>
            </a:pPr>
            <a:r>
              <a:rPr lang="en-US" dirty="0"/>
              <a:t> Johns Hopkins University: </a:t>
            </a:r>
            <a:r>
              <a:rPr lang="en-US" dirty="0">
                <a:hlinkClick r:id="rId2"/>
              </a:rPr>
              <a:t>https://coronavirus.jhu.edu/us-map </a:t>
            </a:r>
            <a:r>
              <a:rPr lang="en-US" dirty="0">
                <a:hlinkClick r:id="rId3"/>
              </a:rPr>
              <a:t>​</a:t>
            </a:r>
            <a:endParaRPr lang="en-US" dirty="0"/>
          </a:p>
          <a:p>
            <a:r>
              <a:rPr lang="en-US" sz="2400" b="1" dirty="0"/>
              <a:t>Local​ Sources</a:t>
            </a:r>
          </a:p>
          <a:p>
            <a:pPr marL="457200" indent="-274320">
              <a:buFont typeface="Wingdings" panose="05000000000000000000" pitchFamily="2" charset="2"/>
              <a:buChar char="q"/>
            </a:pPr>
            <a:r>
              <a:rPr lang="en-US" dirty="0"/>
              <a:t> County specific Health Department website​</a:t>
            </a:r>
          </a:p>
          <a:p>
            <a:pPr marL="457200" indent="-274320">
              <a:buFont typeface="Wingdings" panose="05000000000000000000" pitchFamily="2" charset="2"/>
              <a:buChar char="q"/>
            </a:pPr>
            <a:r>
              <a:rPr lang="en-US" dirty="0"/>
              <a:t> Agency specific website and policies/procedures/guidelines​</a:t>
            </a:r>
          </a:p>
          <a:p>
            <a:pPr marL="457200" indent="-274320">
              <a:buFont typeface="Wingdings" panose="05000000000000000000" pitchFamily="2" charset="2"/>
              <a:buChar char="q"/>
            </a:pPr>
            <a:r>
              <a:rPr lang="en-US" dirty="0"/>
              <a:t> Program specific policies/procedures/guidelines</a:t>
            </a:r>
            <a:r>
              <a:rPr lang="en-US" sz="2400" dirty="0"/>
              <a:t>​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744CB-AD46-41FA-BF55-D7CFE282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Preparing for remote Medicare Open Enrollment Toolkit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2408F-52C4-4B98-86F1-B2CE229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11A-A959-4BE0-ABB9-B230455D25A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3915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2">
      <a:dk1>
        <a:srgbClr val="000000"/>
      </a:dk1>
      <a:lt1>
        <a:sysClr val="window" lastClr="FFFFFF"/>
      </a:lt1>
      <a:dk2>
        <a:srgbClr val="075290"/>
      </a:dk2>
      <a:lt2>
        <a:srgbClr val="CCDDEA"/>
      </a:lt2>
      <a:accent1>
        <a:srgbClr val="BF1E2D"/>
      </a:accent1>
      <a:accent2>
        <a:srgbClr val="075290"/>
      </a:accent2>
      <a:accent3>
        <a:srgbClr val="49825C"/>
      </a:accent3>
      <a:accent4>
        <a:srgbClr val="F9A11C"/>
      </a:accent4>
      <a:accent5>
        <a:srgbClr val="ACD0B8"/>
      </a:accent5>
      <a:accent6>
        <a:srgbClr val="F3AD6D"/>
      </a:accent6>
      <a:hlink>
        <a:srgbClr val="075290"/>
      </a:hlink>
      <a:folHlink>
        <a:srgbClr val="8C8C8C"/>
      </a:folHlink>
    </a:clrScheme>
    <a:fontScheme name="OHIC">
      <a:majorFont>
        <a:latin typeface="Verdana Pro Black"/>
        <a:ea typeface=""/>
        <a:cs typeface=""/>
      </a:majorFont>
      <a:minorFont>
        <a:latin typeface="Verdana Pro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C32960E01364F98E595C96A445371" ma:contentTypeVersion="11" ma:contentTypeDescription="Create a new document." ma:contentTypeScope="" ma:versionID="dd36bb68eac513f6bc2107c987f788e4">
  <xsd:schema xmlns:xsd="http://www.w3.org/2001/XMLSchema" xmlns:xs="http://www.w3.org/2001/XMLSchema" xmlns:p="http://schemas.microsoft.com/office/2006/metadata/properties" xmlns:ns3="b195d4e8-8432-4200-8c96-8c86ecf2b5cb" xmlns:ns4="124b6c5f-fb2e-448b-8515-2b16deea1096" targetNamespace="http://schemas.microsoft.com/office/2006/metadata/properties" ma:root="true" ma:fieldsID="936d9159f5d4c8236a26ca405a9e364e" ns3:_="" ns4:_="">
    <xsd:import namespace="b195d4e8-8432-4200-8c96-8c86ecf2b5cb"/>
    <xsd:import namespace="124b6c5f-fb2e-448b-8515-2b16deea10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5d4e8-8432-4200-8c96-8c86ecf2b5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b6c5f-fb2e-448b-8515-2b16deea10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376BB8-1AB6-44FF-9124-4FE8DAF900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95d4e8-8432-4200-8c96-8c86ecf2b5cb"/>
    <ds:schemaRef ds:uri="124b6c5f-fb2e-448b-8515-2b16deea10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1BABBB-5861-4EE4-871F-3253D0463FE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b195d4e8-8432-4200-8c96-8c86ecf2b5cb"/>
    <ds:schemaRef ds:uri="http://purl.org/dc/dcmitype/"/>
    <ds:schemaRef ds:uri="124b6c5f-fb2e-448b-8515-2b16deea109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B084DAE-3D47-4557-A296-CE9B096A10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1436</Words>
  <Application>Microsoft Office PowerPoint</Application>
  <PresentationFormat>Widescreen</PresentationFormat>
  <Paragraphs>150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Verdana Pro</vt:lpstr>
      <vt:lpstr>Verdana Pro Black</vt:lpstr>
      <vt:lpstr>Wingdings</vt:lpstr>
      <vt:lpstr>Retrospect</vt:lpstr>
      <vt:lpstr>Safety Considerations Decision Tree</vt:lpstr>
      <vt:lpstr>Administration for Community Living, Office of Healthcare Information and Counseling</vt:lpstr>
      <vt:lpstr>PowerPoint Presentation</vt:lpstr>
      <vt:lpstr>If you have decided to have an in-person event:   Early Planning Considerations</vt:lpstr>
      <vt:lpstr>If you have decided to have an in-person event:   “At the Event” Considerations</vt:lpstr>
      <vt:lpstr>If you have decided to have a virtual event:   Checklist</vt:lpstr>
      <vt:lpstr>Federal, State, and Local Guidelines</vt:lpstr>
      <vt:lpstr>Federal Resources</vt:lpstr>
      <vt:lpstr>State and Local Resources</vt:lpstr>
      <vt:lpstr>CDC Signage, Checklists, Assessments</vt:lpstr>
      <vt:lpstr>FAQs</vt:lpstr>
      <vt:lpstr>Do You…</vt:lpstr>
      <vt:lpstr>Do You..</vt:lpstr>
      <vt:lpstr>Do You..</vt:lpstr>
      <vt:lpstr>Do you..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Event Production 101</dc:title>
  <dc:creator>Ginny Paulson</dc:creator>
  <cp:lastModifiedBy>Ginny Paulson</cp:lastModifiedBy>
  <cp:revision>43</cp:revision>
  <dcterms:created xsi:type="dcterms:W3CDTF">2020-08-24T20:53:30Z</dcterms:created>
  <dcterms:modified xsi:type="dcterms:W3CDTF">2020-09-10T20:37:13Z</dcterms:modified>
</cp:coreProperties>
</file>