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2"/>
  </p:notesMasterIdLst>
  <p:handoutMasterIdLst>
    <p:handoutMasterId r:id="rId13"/>
  </p:handoutMasterIdLst>
  <p:sldIdLst>
    <p:sldId id="256" r:id="rId6"/>
    <p:sldId id="653" r:id="rId7"/>
    <p:sldId id="962" r:id="rId8"/>
    <p:sldId id="966" r:id="rId9"/>
    <p:sldId id="963" r:id="rId10"/>
    <p:sldId id="9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D6349A-A85C-49D9-A8E2-B4D88DB673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386C4D6-67C3-4558-9EB4-8F6B093CC2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0B41F2-4B45-4D9F-B232-79BBDBE317FC}" type="datetimeFigureOut">
              <a:rPr lang="en-US" smtClean="0"/>
              <a:t>8/26/2020</a:t>
            </a:fld>
            <a:endParaRPr lang="en-US"/>
          </a:p>
        </p:txBody>
      </p:sp>
      <p:sp>
        <p:nvSpPr>
          <p:cNvPr id="4" name="Footer Placeholder 3">
            <a:extLst>
              <a:ext uri="{FF2B5EF4-FFF2-40B4-BE49-F238E27FC236}">
                <a16:creationId xmlns:a16="http://schemas.microsoft.com/office/drawing/2014/main" id="{8031A89C-D98B-439E-A493-D1246C4AF5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Preparing for remote Medicare Open Enrollment Toolkit</a:t>
            </a:r>
          </a:p>
        </p:txBody>
      </p:sp>
      <p:sp>
        <p:nvSpPr>
          <p:cNvPr id="5" name="Slide Number Placeholder 4">
            <a:extLst>
              <a:ext uri="{FF2B5EF4-FFF2-40B4-BE49-F238E27FC236}">
                <a16:creationId xmlns:a16="http://schemas.microsoft.com/office/drawing/2014/main" id="{E1CB27BB-414B-410A-B75C-56F5D03CDC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C81829-E68D-4B19-9F8A-5EE93D89D3A0}" type="slidenum">
              <a:rPr lang="en-US" smtClean="0"/>
              <a:t>‹#›</a:t>
            </a:fld>
            <a:endParaRPr lang="en-US"/>
          </a:p>
        </p:txBody>
      </p:sp>
    </p:spTree>
    <p:extLst>
      <p:ext uri="{BB962C8B-B14F-4D97-AF65-F5344CB8AC3E}">
        <p14:creationId xmlns:p14="http://schemas.microsoft.com/office/powerpoint/2010/main" val="37682091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02CD0-7B1C-49B7-A638-5C8071A046C6}" type="datetimeFigureOut">
              <a:rPr lang="en-US" smtClean="0"/>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Preparing for remote Medicare Open Enrollment Toolkit</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3D446-5B86-4DD6-94B5-4B6BFA6ED987}" type="slidenum">
              <a:rPr lang="en-US" smtClean="0"/>
              <a:t>‹#›</a:t>
            </a:fld>
            <a:endParaRPr lang="en-US"/>
          </a:p>
        </p:txBody>
      </p:sp>
    </p:spTree>
    <p:extLst>
      <p:ext uri="{BB962C8B-B14F-4D97-AF65-F5344CB8AC3E}">
        <p14:creationId xmlns:p14="http://schemas.microsoft.com/office/powerpoint/2010/main" val="131215357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93D446-5B86-4DD6-94B5-4B6BFA6ED9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EE7DD0-B402-4F3A-9056-242708CF1A03}"/>
              </a:ext>
            </a:extLst>
          </p:cNvPr>
          <p:cNvSpPr>
            <a:spLocks noGrp="1"/>
          </p:cNvSpPr>
          <p:nvPr>
            <p:ph type="ftr" sz="quarter" idx="4"/>
          </p:nvPr>
        </p:nvSpPr>
        <p:spPr/>
        <p:txBody>
          <a:bodyPr/>
          <a:lstStyle/>
          <a:p>
            <a:r>
              <a:rPr lang="en-US"/>
              <a:t>Preparing for remote Medicare Open Enrollment Toolkit</a:t>
            </a:r>
          </a:p>
        </p:txBody>
      </p:sp>
    </p:spTree>
    <p:extLst>
      <p:ext uri="{BB962C8B-B14F-4D97-AF65-F5344CB8AC3E}">
        <p14:creationId xmlns:p14="http://schemas.microsoft.com/office/powerpoint/2010/main" val="86104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Centers for Disease Control (CDC)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AA47982-877A-41AE-B4AC-DCC5FB04276D}"/>
              </a:ext>
            </a:extLst>
          </p:cNvPr>
          <p:cNvSpPr>
            <a:spLocks noGrp="1"/>
          </p:cNvSpPr>
          <p:nvPr>
            <p:ph type="ftr" sz="quarter" idx="4"/>
          </p:nvPr>
        </p:nvSpPr>
        <p:spPr/>
        <p:txBody>
          <a:bodyPr/>
          <a:lstStyle/>
          <a:p>
            <a:r>
              <a:rPr lang="en-US"/>
              <a:t>Preparing for remote Medicare Open Enrollment Toolkit</a:t>
            </a:r>
          </a:p>
        </p:txBody>
      </p:sp>
    </p:spTree>
    <p:extLst>
      <p:ext uri="{BB962C8B-B14F-4D97-AF65-F5344CB8AC3E}">
        <p14:creationId xmlns:p14="http://schemas.microsoft.com/office/powerpoint/2010/main" val="60966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9DA1640E-6BCF-44EB-9C65-2B56FBC68CD2}"/>
              </a:ext>
            </a:extLst>
          </p:cNvPr>
          <p:cNvSpPr>
            <a:spLocks noGrp="1"/>
          </p:cNvSpPr>
          <p:nvPr>
            <p:ph type="ftr" sz="quarter" idx="4"/>
          </p:nvPr>
        </p:nvSpPr>
        <p:spPr/>
        <p:txBody>
          <a:bodyPr/>
          <a:lstStyle/>
          <a:p>
            <a:r>
              <a:rPr lang="en-US"/>
              <a:t>Preparing for remote Medicare Open Enrollment Toolkit</a:t>
            </a:r>
          </a:p>
        </p:txBody>
      </p:sp>
    </p:spTree>
    <p:extLst>
      <p:ext uri="{BB962C8B-B14F-4D97-AF65-F5344CB8AC3E}">
        <p14:creationId xmlns:p14="http://schemas.microsoft.com/office/powerpoint/2010/main" val="327807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E1B1B0E-6360-4A51-9819-A7B7FF120D38}" type="datetime1">
              <a:rPr lang="en-US" smtClean="0"/>
              <a:t>8/26/2020</a:t>
            </a:fld>
            <a:endParaRPr lang="en-US"/>
          </a:p>
        </p:txBody>
      </p:sp>
      <p:sp>
        <p:nvSpPr>
          <p:cNvPr id="5" name="Footer Placeholder 4"/>
          <p:cNvSpPr>
            <a:spLocks noGrp="1"/>
          </p:cNvSpPr>
          <p:nvPr>
            <p:ph type="ftr" sz="quarter" idx="11"/>
          </p:nvPr>
        </p:nvSpPr>
        <p:spPr/>
        <p:txBody>
          <a:bodyPr/>
          <a:lstStyle/>
          <a:p>
            <a:r>
              <a:rPr lang="en-US"/>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05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E1BD8E-966A-4939-A37F-35B7347A5717}" type="datetime1">
              <a:rPr lang="en-US" smtClean="0"/>
              <a:t>8/26/2020</a:t>
            </a:fld>
            <a:endParaRPr lang="en-US"/>
          </a:p>
        </p:txBody>
      </p:sp>
      <p:sp>
        <p:nvSpPr>
          <p:cNvPr id="5" name="Footer Placeholder 4"/>
          <p:cNvSpPr>
            <a:spLocks noGrp="1"/>
          </p:cNvSpPr>
          <p:nvPr>
            <p:ph type="ftr" sz="quarter" idx="11"/>
          </p:nvPr>
        </p:nvSpPr>
        <p:spPr/>
        <p:txBody>
          <a:bodyPr/>
          <a:lstStyle/>
          <a:p>
            <a:r>
              <a:rPr lang="en-US"/>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3446277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FAB465-1528-41BB-930B-97EA2A463620}" type="datetime1">
              <a:rPr lang="en-US" smtClean="0"/>
              <a:t>8/26/2020</a:t>
            </a:fld>
            <a:endParaRPr lang="en-US"/>
          </a:p>
        </p:txBody>
      </p:sp>
      <p:sp>
        <p:nvSpPr>
          <p:cNvPr id="5" name="Footer Placeholder 4"/>
          <p:cNvSpPr>
            <a:spLocks noGrp="1"/>
          </p:cNvSpPr>
          <p:nvPr>
            <p:ph type="ftr" sz="quarter" idx="11"/>
          </p:nvPr>
        </p:nvSpPr>
        <p:spPr/>
        <p:txBody>
          <a:bodyPr/>
          <a:lstStyle/>
          <a:p>
            <a:r>
              <a:rPr lang="en-US"/>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1214909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76399E1-0667-49B5-B25C-A85497A498A2}" type="datetime1">
              <a:rPr lang="en-US" smtClean="0"/>
              <a:t>8/26/2020</a:t>
            </a:fld>
            <a:endParaRPr lang="en-US"/>
          </a:p>
        </p:txBody>
      </p:sp>
      <p:sp>
        <p:nvSpPr>
          <p:cNvPr id="5" name="Footer Placeholder 4"/>
          <p:cNvSpPr>
            <a:spLocks noGrp="1"/>
          </p:cNvSpPr>
          <p:nvPr>
            <p:ph type="ftr" sz="quarter" idx="11"/>
          </p:nvPr>
        </p:nvSpPr>
        <p:spPr/>
        <p:txBody>
          <a:bodyPr/>
          <a:lstStyle/>
          <a:p>
            <a:r>
              <a:rPr lang="en-US"/>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592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sz="44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9B1AE0-9E4D-427B-8875-7C5804DC94F0}" type="datetime1">
              <a:rPr lang="en-US" smtClean="0"/>
              <a:t>8/26/2020</a:t>
            </a:fld>
            <a:endParaRPr lang="en-US"/>
          </a:p>
        </p:txBody>
      </p:sp>
      <p:sp>
        <p:nvSpPr>
          <p:cNvPr id="5" name="Footer Placeholder 4"/>
          <p:cNvSpPr>
            <a:spLocks noGrp="1"/>
          </p:cNvSpPr>
          <p:nvPr>
            <p:ph type="ftr" sz="quarter" idx="11"/>
          </p:nvPr>
        </p:nvSpPr>
        <p:spPr/>
        <p:txBody>
          <a:bodyPr/>
          <a:lstStyle/>
          <a:p>
            <a:r>
              <a:rPr lang="en-US"/>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1683016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86FC4-89BD-471E-BDB2-03CB945FFB11}" type="datetime1">
              <a:rPr lang="en-US" smtClean="0"/>
              <a:t>8/26/2020</a:t>
            </a:fld>
            <a:endParaRPr lang="en-US"/>
          </a:p>
        </p:txBody>
      </p:sp>
      <p:sp>
        <p:nvSpPr>
          <p:cNvPr id="5" name="Footer Placeholder 4"/>
          <p:cNvSpPr>
            <a:spLocks noGrp="1"/>
          </p:cNvSpPr>
          <p:nvPr>
            <p:ph type="ftr" sz="quarter" idx="11"/>
          </p:nvPr>
        </p:nvSpPr>
        <p:spPr/>
        <p:txBody>
          <a:bodyPr/>
          <a:lstStyle/>
          <a:p>
            <a:r>
              <a:rPr lang="en-US"/>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162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sz="4400"/>
            </a:lvl1p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DAB091-7B4F-4F46-A04F-D6865EE8F538}" type="datetime1">
              <a:rPr lang="en-US" smtClean="0"/>
              <a:t>8/26/2020</a:t>
            </a:fld>
            <a:endParaRPr lang="en-US"/>
          </a:p>
        </p:txBody>
      </p:sp>
      <p:sp>
        <p:nvSpPr>
          <p:cNvPr id="6" name="Footer Placeholder 5"/>
          <p:cNvSpPr>
            <a:spLocks noGrp="1"/>
          </p:cNvSpPr>
          <p:nvPr>
            <p:ph type="ftr" sz="quarter" idx="11"/>
          </p:nvPr>
        </p:nvSpPr>
        <p:spPr/>
        <p:txBody>
          <a:bodyPr/>
          <a:lstStyle/>
          <a:p>
            <a:r>
              <a:rPr lang="en-US"/>
              <a:t>Preparing for remote Medicare Open Enrollment Toolkit</a:t>
            </a:r>
          </a:p>
        </p:txBody>
      </p:sp>
      <p:sp>
        <p:nvSpPr>
          <p:cNvPr id="7" name="Slide Number Placeholder 6"/>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2929206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sz="4400"/>
            </a:lvl1p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spc="1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spc="1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AEBFF5-F559-4189-947C-F1AD3D2CC04A}" type="datetime1">
              <a:rPr lang="en-US" smtClean="0"/>
              <a:t>8/26/2020</a:t>
            </a:fld>
            <a:endParaRPr lang="en-US"/>
          </a:p>
        </p:txBody>
      </p:sp>
      <p:sp>
        <p:nvSpPr>
          <p:cNvPr id="8" name="Footer Placeholder 7"/>
          <p:cNvSpPr>
            <a:spLocks noGrp="1"/>
          </p:cNvSpPr>
          <p:nvPr>
            <p:ph type="ftr" sz="quarter" idx="11"/>
          </p:nvPr>
        </p:nvSpPr>
        <p:spPr/>
        <p:txBody>
          <a:bodyPr/>
          <a:lstStyle/>
          <a:p>
            <a:r>
              <a:rPr lang="en-US"/>
              <a:t>Preparing for remote Medicare Open Enrollment Toolkit</a:t>
            </a:r>
          </a:p>
        </p:txBody>
      </p:sp>
      <p:sp>
        <p:nvSpPr>
          <p:cNvPr id="9" name="Slide Number Placeholder 8"/>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2000130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p>
        </p:txBody>
      </p:sp>
      <p:sp>
        <p:nvSpPr>
          <p:cNvPr id="3" name="Date Placeholder 2"/>
          <p:cNvSpPr>
            <a:spLocks noGrp="1"/>
          </p:cNvSpPr>
          <p:nvPr>
            <p:ph type="dt" sz="half" idx="10"/>
          </p:nvPr>
        </p:nvSpPr>
        <p:spPr/>
        <p:txBody>
          <a:bodyPr/>
          <a:lstStyle/>
          <a:p>
            <a:fld id="{8FD4C1E4-AE3C-420E-ACA0-428799B136F6}" type="datetime1">
              <a:rPr lang="en-US" smtClean="0"/>
              <a:t>8/26/2020</a:t>
            </a:fld>
            <a:endParaRPr lang="en-US"/>
          </a:p>
        </p:txBody>
      </p:sp>
      <p:sp>
        <p:nvSpPr>
          <p:cNvPr id="4" name="Footer Placeholder 3"/>
          <p:cNvSpPr>
            <a:spLocks noGrp="1"/>
          </p:cNvSpPr>
          <p:nvPr>
            <p:ph type="ftr" sz="quarter" idx="11"/>
          </p:nvPr>
        </p:nvSpPr>
        <p:spPr/>
        <p:txBody>
          <a:bodyPr/>
          <a:lstStyle/>
          <a:p>
            <a:r>
              <a:rPr lang="en-US"/>
              <a:t>Preparing for remote Medicare Open Enrollment Toolkit</a:t>
            </a:r>
          </a:p>
        </p:txBody>
      </p:sp>
      <p:sp>
        <p:nvSpPr>
          <p:cNvPr id="5" name="Slide Number Placeholder 4"/>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2248022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E3F82C4-E164-4A39-BA23-60DC4C2E8EC0}" type="datetime1">
              <a:rPr lang="en-US" smtClean="0"/>
              <a:t>8/26/2020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Preparing for remote Medicare Open Enrollment Toolkit</a:t>
            </a:r>
          </a:p>
        </p:txBody>
      </p:sp>
      <p:sp>
        <p:nvSpPr>
          <p:cNvPr id="9" name="Slide Number Placeholder 8"/>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1012677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429FF6D-CA57-4E18-9ED6-B8D88489D9DF}" type="datetime1">
              <a:rPr lang="en-US" smtClean="0"/>
              <a:t>8/26/2020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Preparing for remote Medicare Open Enrollment Toolkit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98B11A-A959-4BE0-ABB9-B230455D25AB}" type="slidenum">
              <a:rPr lang="en-US" smtClean="0"/>
              <a:t>‹#›</a:t>
            </a:fld>
            <a:endParaRPr lang="en-US"/>
          </a:p>
        </p:txBody>
      </p:sp>
    </p:spTree>
    <p:extLst>
      <p:ext uri="{BB962C8B-B14F-4D97-AF65-F5344CB8AC3E}">
        <p14:creationId xmlns:p14="http://schemas.microsoft.com/office/powerpoint/2010/main" val="164079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sz="44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CF569-F51F-45DC-ADA2-1099A3195D63}" type="datetime1">
              <a:rPr lang="en-US" smtClean="0"/>
              <a:t>8/26/2020</a:t>
            </a:fld>
            <a:endParaRPr lang="en-US"/>
          </a:p>
        </p:txBody>
      </p:sp>
      <p:sp>
        <p:nvSpPr>
          <p:cNvPr id="5" name="Footer Placeholder 4"/>
          <p:cNvSpPr>
            <a:spLocks noGrp="1"/>
          </p:cNvSpPr>
          <p:nvPr>
            <p:ph type="ftr" sz="quarter" idx="11"/>
          </p:nvPr>
        </p:nvSpPr>
        <p:spPr/>
        <p:txBody>
          <a:bodyPr/>
          <a:lstStyle/>
          <a:p>
            <a:r>
              <a:rPr lang="en-US"/>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3520808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C96A94-447D-4914-9511-C2E148A8FC7D}" type="datetime1">
              <a:rPr lang="en-US" smtClean="0"/>
              <a:t>8/26/2020</a:t>
            </a:fld>
            <a:endParaRPr lang="en-US"/>
          </a:p>
        </p:txBody>
      </p:sp>
      <p:sp>
        <p:nvSpPr>
          <p:cNvPr id="6" name="Footer Placeholder 5"/>
          <p:cNvSpPr>
            <a:spLocks noGrp="1"/>
          </p:cNvSpPr>
          <p:nvPr>
            <p:ph type="ftr" sz="quarter" idx="11"/>
          </p:nvPr>
        </p:nvSpPr>
        <p:spPr/>
        <p:txBody>
          <a:bodyPr/>
          <a:lstStyle/>
          <a:p>
            <a:r>
              <a:rPr lang="en-US"/>
              <a:t>Preparing for remote Medicare Open Enrollment Toolkit</a:t>
            </a:r>
          </a:p>
        </p:txBody>
      </p:sp>
      <p:sp>
        <p:nvSpPr>
          <p:cNvPr id="7" name="Slide Number Placeholder 6"/>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1107917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1C407A-6A77-4056-A608-071F0042703D}" type="datetime1">
              <a:rPr lang="en-US" smtClean="0"/>
              <a:t>8/26/2020</a:t>
            </a:fld>
            <a:endParaRPr lang="en-US"/>
          </a:p>
        </p:txBody>
      </p:sp>
      <p:sp>
        <p:nvSpPr>
          <p:cNvPr id="5" name="Footer Placeholder 4"/>
          <p:cNvSpPr>
            <a:spLocks noGrp="1"/>
          </p:cNvSpPr>
          <p:nvPr>
            <p:ph type="ftr" sz="quarter" idx="11"/>
          </p:nvPr>
        </p:nvSpPr>
        <p:spPr/>
        <p:txBody>
          <a:bodyPr/>
          <a:lstStyle/>
          <a:p>
            <a:r>
              <a:rPr lang="en-US"/>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3692778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05DCE-1FEC-42D8-A34B-1C72995813CF}" type="datetime1">
              <a:rPr lang="en-US" smtClean="0"/>
              <a:t>8/26/2020</a:t>
            </a:fld>
            <a:endParaRPr lang="en-US"/>
          </a:p>
        </p:txBody>
      </p:sp>
      <p:sp>
        <p:nvSpPr>
          <p:cNvPr id="5" name="Footer Placeholder 4"/>
          <p:cNvSpPr>
            <a:spLocks noGrp="1"/>
          </p:cNvSpPr>
          <p:nvPr>
            <p:ph type="ftr" sz="quarter" idx="11"/>
          </p:nvPr>
        </p:nvSpPr>
        <p:spPr/>
        <p:txBody>
          <a:bodyPr/>
          <a:lstStyle/>
          <a:p>
            <a:r>
              <a:rPr lang="en-US"/>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3681327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AO Blank Title with Logo">
    <p:spTree>
      <p:nvGrpSpPr>
        <p:cNvPr id="1" name=""/>
        <p:cNvGrpSpPr/>
        <p:nvPr/>
      </p:nvGrpSpPr>
      <p:grpSpPr>
        <a:xfrm>
          <a:off x="0" y="0"/>
          <a:ext cx="0" cy="0"/>
          <a:chOff x="0" y="0"/>
          <a:chExt cx="0" cy="0"/>
        </a:xfrm>
      </p:grpSpPr>
      <p:pic>
        <p:nvPicPr>
          <p:cNvPr id="6" name="Picture 12" descr="AO Banner_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152401"/>
            <a:ext cx="11785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 Logo Onl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667" y="838200"/>
            <a:ext cx="846666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AO Banner_bott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89650"/>
            <a:ext cx="11785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914400" y="3352800"/>
            <a:ext cx="10363200" cy="830884"/>
          </a:xfrm>
        </p:spPr>
        <p:txBody>
          <a:bodyPr/>
          <a:lstStyle/>
          <a:p>
            <a:r>
              <a:rPr lang="en-US"/>
              <a:t>Click to edit Master title style</a:t>
            </a:r>
          </a:p>
        </p:txBody>
      </p:sp>
      <p:sp>
        <p:nvSpPr>
          <p:cNvPr id="9" name="Subtitle 2"/>
          <p:cNvSpPr>
            <a:spLocks noGrp="1"/>
          </p:cNvSpPr>
          <p:nvPr>
            <p:ph type="subTitle" idx="1"/>
          </p:nvPr>
        </p:nvSpPr>
        <p:spPr>
          <a:xfrm>
            <a:off x="1828800" y="4572000"/>
            <a:ext cx="8534400" cy="990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51302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AO Blank with Ideogram">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3201" y="6096001"/>
            <a:ext cx="1301751"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2" descr="AO Banner_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152401"/>
            <a:ext cx="11785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09600" y="533400"/>
            <a:ext cx="10972800" cy="1143000"/>
          </a:xfrm>
        </p:spPr>
        <p:txBody>
          <a:bodyPr/>
          <a:lstStyle/>
          <a:p>
            <a:r>
              <a:rPr lang="en-US"/>
              <a:t>Click to edit Master title style</a:t>
            </a:r>
            <a:endParaRPr lang="en-US" dirty="0"/>
          </a:p>
        </p:txBody>
      </p:sp>
      <p:sp>
        <p:nvSpPr>
          <p:cNvPr id="15" name="Content Placeholder 2"/>
          <p:cNvSpPr>
            <a:spLocks noGrp="1"/>
          </p:cNvSpPr>
          <p:nvPr>
            <p:ph idx="1"/>
          </p:nvPr>
        </p:nvSpPr>
        <p:spPr>
          <a:xfrm>
            <a:off x="609600" y="1722438"/>
            <a:ext cx="109728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6047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AO Blank with Address">
    <p:spTree>
      <p:nvGrpSpPr>
        <p:cNvPr id="1" name=""/>
        <p:cNvGrpSpPr/>
        <p:nvPr/>
      </p:nvGrpSpPr>
      <p:grpSpPr>
        <a:xfrm>
          <a:off x="0" y="0"/>
          <a:ext cx="0" cy="0"/>
          <a:chOff x="0" y="0"/>
          <a:chExt cx="0" cy="0"/>
        </a:xfrm>
      </p:grpSpPr>
      <p:pic>
        <p:nvPicPr>
          <p:cNvPr id="8" name="Picture 4" descr="AO Lthd Foot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829300"/>
            <a:ext cx="115824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O Banner_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152401"/>
            <a:ext cx="11785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09600" y="533400"/>
            <a:ext cx="10972800" cy="1143000"/>
          </a:xfrm>
        </p:spPr>
        <p:txBody>
          <a:bodyPr/>
          <a:lstStyle/>
          <a:p>
            <a:r>
              <a:rPr lang="en-US"/>
              <a:t>Click to edit Master title style</a:t>
            </a:r>
            <a:endParaRPr lang="en-US" dirty="0"/>
          </a:p>
        </p:txBody>
      </p:sp>
      <p:sp>
        <p:nvSpPr>
          <p:cNvPr id="15" name="Content Placeholder 2"/>
          <p:cNvSpPr>
            <a:spLocks noGrp="1"/>
          </p:cNvSpPr>
          <p:nvPr>
            <p:ph idx="1"/>
          </p:nvPr>
        </p:nvSpPr>
        <p:spPr>
          <a:xfrm>
            <a:off x="609600" y="1722438"/>
            <a:ext cx="10972800"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0652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Hom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434" y="2053948"/>
            <a:ext cx="10676167" cy="615951"/>
          </a:xfrm>
          <a:prstGeom prst="rect">
            <a:avLst/>
          </a:prstGeom>
          <a:solidFill>
            <a:schemeClr val="lt1">
              <a:alpha val="0"/>
            </a:schemeClr>
          </a:solidFill>
          <a:ln>
            <a:noFill/>
          </a:ln>
        </p:spPr>
        <p:style>
          <a:lnRef idx="2">
            <a:schemeClr val="accent4"/>
          </a:lnRef>
          <a:fillRef idx="1">
            <a:schemeClr val="lt1"/>
          </a:fillRef>
          <a:effectRef idx="0">
            <a:schemeClr val="accent4"/>
          </a:effectRef>
          <a:fontRef idx="none"/>
        </p:style>
        <p:txBody>
          <a:bodyPr>
            <a:noAutofit/>
          </a:bodyPr>
          <a:lstStyle>
            <a:lvl1pPr algn="l">
              <a:defRPr sz="3800" b="1" i="0" cap="none" baseline="0">
                <a:ln>
                  <a:noFill/>
                </a:ln>
                <a:solidFill>
                  <a:srgbClr val="000000"/>
                </a:solidFill>
                <a:latin typeface="+mj-lt"/>
                <a:cs typeface="Oxygen Bold"/>
              </a:defRPr>
            </a:lvl1pPr>
          </a:lstStyle>
          <a:p>
            <a:r>
              <a:rPr lang="en-US" dirty="0"/>
              <a:t>Click to add a title</a:t>
            </a:r>
          </a:p>
        </p:txBody>
      </p:sp>
      <p:sp>
        <p:nvSpPr>
          <p:cNvPr id="8" name="Text Placeholder 7"/>
          <p:cNvSpPr>
            <a:spLocks noGrp="1"/>
          </p:cNvSpPr>
          <p:nvPr>
            <p:ph type="body" sz="quarter" idx="11" hasCustomPrompt="1"/>
          </p:nvPr>
        </p:nvSpPr>
        <p:spPr>
          <a:xfrm>
            <a:off x="605368" y="2669898"/>
            <a:ext cx="8233833" cy="762000"/>
          </a:xfrm>
          <a:prstGeom prst="rect">
            <a:avLst/>
          </a:prstGeom>
        </p:spPr>
        <p:txBody>
          <a:bodyPr/>
          <a:lstStyle>
            <a:lvl1pPr algn="l">
              <a:buNone/>
              <a:defRPr sz="2000" b="0" i="1">
                <a:solidFill>
                  <a:srgbClr val="000000"/>
                </a:solidFill>
              </a:defRPr>
            </a:lvl1pPr>
          </a:lstStyle>
          <a:p>
            <a:pPr lvl="0"/>
            <a:r>
              <a:rPr lang="en-US" dirty="0"/>
              <a:t>Click to edit sub-title</a:t>
            </a:r>
          </a:p>
        </p:txBody>
      </p:sp>
      <p:sp>
        <p:nvSpPr>
          <p:cNvPr id="7" name="Slide Number Placeholder 6"/>
          <p:cNvSpPr>
            <a:spLocks noGrp="1"/>
          </p:cNvSpPr>
          <p:nvPr>
            <p:ph type="sldNum" sz="quarter" idx="12"/>
          </p:nvPr>
        </p:nvSpPr>
        <p:spPr>
          <a:xfrm>
            <a:off x="10871200" y="6356351"/>
            <a:ext cx="914400" cy="365125"/>
          </a:xfrm>
        </p:spPr>
        <p:txBody>
          <a:bodyPr/>
          <a:lstStyle>
            <a:lvl1pPr>
              <a:defRPr>
                <a:solidFill>
                  <a:srgbClr val="FFFFFF"/>
                </a:solidFill>
              </a:defRPr>
            </a:lvl1pPr>
          </a:lstStyle>
          <a:p>
            <a:pPr>
              <a:defRPr/>
            </a:pPr>
            <a:fld id="{76BD4361-D120-47FC-B2AD-993849DE96B8}" type="slidenum">
              <a:rPr lang="en-US" smtClean="0"/>
              <a:pPr>
                <a:defRPr/>
              </a:pPr>
              <a:t>‹#›</a:t>
            </a:fld>
            <a:endParaRPr lang="en-US" dirty="0"/>
          </a:p>
        </p:txBody>
      </p:sp>
    </p:spTree>
    <p:extLst>
      <p:ext uri="{BB962C8B-B14F-4D97-AF65-F5344CB8AC3E}">
        <p14:creationId xmlns:p14="http://schemas.microsoft.com/office/powerpoint/2010/main" val="610800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5AD54-4C95-404B-8D02-6B6C4AEDE4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764" y="988334"/>
            <a:ext cx="11446933" cy="1701474"/>
          </a:xfrm>
          <a:prstGeom prst="rect">
            <a:avLst/>
          </a:prstGeom>
        </p:spPr>
      </p:pic>
      <p:sp>
        <p:nvSpPr>
          <p:cNvPr id="2" name="Title 1"/>
          <p:cNvSpPr>
            <a:spLocks noGrp="1"/>
          </p:cNvSpPr>
          <p:nvPr>
            <p:ph type="title"/>
          </p:nvPr>
        </p:nvSpPr>
        <p:spPr>
          <a:xfrm>
            <a:off x="650637" y="1320257"/>
            <a:ext cx="10889187" cy="1217570"/>
          </a:xfrm>
        </p:spPr>
        <p:txBody>
          <a:bodyPr>
            <a:normAutofit/>
          </a:bodyPr>
          <a:lstStyle>
            <a:lvl1pPr>
              <a:defRPr sz="3530">
                <a:solidFill>
                  <a:srgbClr val="003E7F"/>
                </a:solidFill>
              </a:defRPr>
            </a:lvl1pPr>
          </a:lstStyle>
          <a:p>
            <a:r>
              <a:rPr lang="en-US" dirty="0"/>
              <a:t>Click to edit Master title style</a:t>
            </a:r>
          </a:p>
        </p:txBody>
      </p:sp>
      <p:pic>
        <p:nvPicPr>
          <p:cNvPr id="7" name="Picture Placeholder 63">
            <a:extLst>
              <a:ext uri="{FF2B5EF4-FFF2-40B4-BE49-F238E27FC236}">
                <a16:creationId xmlns:a16="http://schemas.microsoft.com/office/drawing/2014/main" id="{E62864D3-C584-7E4F-8347-02A1BFAFDB8A}"/>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5476207" y="166711"/>
            <a:ext cx="947677" cy="1435797"/>
          </a:xfrm>
          <a:prstGeom prst="rect">
            <a:avLst/>
          </a:prstGeom>
          <a:solidFill>
            <a:schemeClr val="bg1">
              <a:alpha val="42000"/>
            </a:schemeClr>
          </a:solidFill>
        </p:spPr>
      </p:pic>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371764" y="2864517"/>
            <a:ext cx="11446933" cy="3238489"/>
          </a:xfrm>
        </p:spPr>
        <p:txBody>
          <a:bodyPr/>
          <a:lstStyle/>
          <a:p>
            <a:endParaRPr lang="en-US" dirty="0"/>
          </a:p>
        </p:txBody>
      </p:sp>
      <p:sp>
        <p:nvSpPr>
          <p:cNvPr id="9" name="Slide Number Placeholder 12">
            <a:extLst>
              <a:ext uri="{FF2B5EF4-FFF2-40B4-BE49-F238E27FC236}">
                <a16:creationId xmlns:a16="http://schemas.microsoft.com/office/drawing/2014/main" id="{816D36B8-92FA-4C83-A299-5C690F4C7D5E}"/>
              </a:ext>
            </a:extLst>
          </p:cNvPr>
          <p:cNvSpPr>
            <a:spLocks noGrp="1"/>
          </p:cNvSpPr>
          <p:nvPr>
            <p:ph type="sldNum" sz="quarter" idx="4"/>
          </p:nvPr>
        </p:nvSpPr>
        <p:spPr>
          <a:xfrm>
            <a:off x="10772512" y="6356351"/>
            <a:ext cx="1419489" cy="501649"/>
          </a:xfrm>
          <a:prstGeom prst="rect">
            <a:avLst/>
          </a:prstGeom>
        </p:spPr>
        <p:txBody>
          <a:bodyPr vert="horz" lIns="100584" tIns="50292" rIns="100584" bIns="50292" rtlCol="0" anchor="ctr"/>
          <a:lstStyle>
            <a:lvl1pPr algn="ctr">
              <a:defRPr sz="1553"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2569159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019075-5965-6D4B-8AC1-E103F9D7C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200" y="240507"/>
            <a:ext cx="11531600" cy="1476534"/>
          </a:xfrm>
          <a:prstGeom prst="rect">
            <a:avLst/>
          </a:prstGeom>
        </p:spPr>
      </p:pic>
      <p:sp>
        <p:nvSpPr>
          <p:cNvPr id="2" name="Title 1"/>
          <p:cNvSpPr>
            <a:spLocks noGrp="1"/>
          </p:cNvSpPr>
          <p:nvPr>
            <p:ph type="title" hasCustomPrompt="1"/>
          </p:nvPr>
        </p:nvSpPr>
        <p:spPr>
          <a:xfrm>
            <a:off x="525016" y="375920"/>
            <a:ext cx="11141971" cy="1341120"/>
          </a:xfrm>
          <a:prstGeom prst="rect">
            <a:avLst/>
          </a:prstGeom>
        </p:spPr>
        <p:txBody>
          <a:bodyPr anchor="ctr">
            <a:normAutofit/>
          </a:bodyPr>
          <a:lstStyle>
            <a:lvl1pPr algn="ctr">
              <a:lnSpc>
                <a:spcPts val="3547"/>
              </a:lnSpc>
              <a:defRPr sz="3177" b="1" i="0">
                <a:solidFill>
                  <a:srgbClr val="003E7F"/>
                </a:solidFill>
                <a:latin typeface="Helvetica" pitchFamily="2" charset="0"/>
                <a:cs typeface="Arial" panose="020B0604020202020204" pitchFamily="34" charset="0"/>
              </a:defRPr>
            </a:lvl1pPr>
          </a:lstStyle>
          <a:p>
            <a:r>
              <a:rPr lang="en-US" dirty="0"/>
              <a:t>Use smaller font size for </a:t>
            </a:r>
            <a:br>
              <a:rPr lang="en-US" dirty="0"/>
            </a:br>
            <a:r>
              <a:rPr lang="en-US" dirty="0"/>
              <a:t>a long title</a:t>
            </a:r>
          </a:p>
        </p:txBody>
      </p:sp>
      <p:sp>
        <p:nvSpPr>
          <p:cNvPr id="3" name="Text Placeholder 2"/>
          <p:cNvSpPr>
            <a:spLocks noGrp="1"/>
          </p:cNvSpPr>
          <p:nvPr>
            <p:ph type="body" idx="1" hasCustomPrompt="1"/>
          </p:nvPr>
        </p:nvSpPr>
        <p:spPr>
          <a:xfrm>
            <a:off x="2080614" y="2062482"/>
            <a:ext cx="9586375" cy="3850639"/>
          </a:xfrm>
          <a:prstGeom prst="rect">
            <a:avLst/>
          </a:prstGeom>
        </p:spPr>
        <p:txBody>
          <a:bodyPr>
            <a:normAutofit/>
          </a:bodyPr>
          <a:lstStyle>
            <a:lvl1pPr marL="0" indent="0" algn="l" defTabSz="55472" fontAlgn="t">
              <a:lnSpc>
                <a:spcPct val="100000"/>
              </a:lnSpc>
              <a:buClr>
                <a:srgbClr val="FFA900"/>
              </a:buClr>
              <a:buFontTx/>
              <a:buNone/>
              <a:defRPr sz="1412" b="0" i="0">
                <a:solidFill>
                  <a:schemeClr val="tx1"/>
                </a:solidFill>
                <a:latin typeface="Helvetica" pitchFamily="2" charset="0"/>
                <a:cs typeface="Arial" panose="020B0604020202020204" pitchFamily="34" charset="0"/>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7" name="Slide Number Placeholder 12">
            <a:extLst>
              <a:ext uri="{FF2B5EF4-FFF2-40B4-BE49-F238E27FC236}">
                <a16:creationId xmlns:a16="http://schemas.microsoft.com/office/drawing/2014/main" id="{0981E17D-0EB3-452D-8A99-A3FCC4068781}"/>
              </a:ext>
            </a:extLst>
          </p:cNvPr>
          <p:cNvSpPr>
            <a:spLocks noGrp="1"/>
          </p:cNvSpPr>
          <p:nvPr>
            <p:ph type="sldNum" sz="quarter" idx="4"/>
          </p:nvPr>
        </p:nvSpPr>
        <p:spPr>
          <a:xfrm>
            <a:off x="10772512" y="6356351"/>
            <a:ext cx="1419489" cy="501649"/>
          </a:xfrm>
          <a:prstGeom prst="rect">
            <a:avLst/>
          </a:prstGeom>
        </p:spPr>
        <p:txBody>
          <a:bodyPr vert="horz" lIns="100584" tIns="50292" rIns="100584" bIns="50292" rtlCol="0" anchor="ctr"/>
          <a:lstStyle>
            <a:lvl1pPr algn="ctr">
              <a:defRPr sz="1553"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1325109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70F6B639-C4D3-0743-938B-66F000114B21}"/>
              </a:ext>
            </a:extLst>
          </p:cNvPr>
          <p:cNvSpPr>
            <a:spLocks noGrp="1"/>
          </p:cNvSpPr>
          <p:nvPr>
            <p:ph type="pic" sz="quarter" idx="15"/>
          </p:nvPr>
        </p:nvSpPr>
        <p:spPr>
          <a:xfrm>
            <a:off x="355600" y="276227"/>
            <a:ext cx="11540067" cy="5362575"/>
          </a:xfrm>
          <a:prstGeom prst="rect">
            <a:avLst/>
          </a:prstGeom>
        </p:spPr>
        <p:txBody>
          <a:bodyPr/>
          <a:lstStyle/>
          <a:p>
            <a:endParaRPr lang="en-US"/>
          </a:p>
        </p:txBody>
      </p:sp>
      <p:sp>
        <p:nvSpPr>
          <p:cNvPr id="13" name="Picture Placeholder 12">
            <a:extLst>
              <a:ext uri="{FF2B5EF4-FFF2-40B4-BE49-F238E27FC236}">
                <a16:creationId xmlns:a16="http://schemas.microsoft.com/office/drawing/2014/main" id="{B16C84B0-D302-434C-8896-32C6CA87F11B}"/>
              </a:ext>
            </a:extLst>
          </p:cNvPr>
          <p:cNvSpPr>
            <a:spLocks noGrp="1"/>
          </p:cNvSpPr>
          <p:nvPr>
            <p:ph type="pic" sz="quarter" idx="12"/>
          </p:nvPr>
        </p:nvSpPr>
        <p:spPr>
          <a:xfrm>
            <a:off x="296336" y="150680"/>
            <a:ext cx="11598873" cy="5502277"/>
          </a:xfrm>
          <a:prstGeom prst="rect">
            <a:avLst/>
          </a:prstGeom>
          <a:solidFill>
            <a:schemeClr val="bg1">
              <a:lumMod val="85000"/>
            </a:schemeClr>
          </a:solidFill>
        </p:spPr>
        <p:txBody>
          <a:bodyPr anchor="t"/>
          <a:lstStyle>
            <a:lvl1pPr marL="0" indent="0" algn="ctr">
              <a:buFontTx/>
              <a:buNone/>
              <a:defRPr sz="3177" b="1" i="0">
                <a:solidFill>
                  <a:srgbClr val="003E7F"/>
                </a:solidFill>
                <a:latin typeface="Helvetica" pitchFamily="2" charset="0"/>
              </a:defRPr>
            </a:lvl1pPr>
          </a:lstStyle>
          <a:p>
            <a:endParaRPr lang="en-US" dirty="0"/>
          </a:p>
          <a:p>
            <a:r>
              <a:rPr lang="en-US" dirty="0"/>
              <a:t>Insert picture here</a:t>
            </a:r>
          </a:p>
          <a:p>
            <a:r>
              <a:rPr lang="en-US" dirty="0"/>
              <a:t>Want Big Impact—Use Big Images</a:t>
            </a:r>
          </a:p>
        </p:txBody>
      </p:sp>
      <p:sp>
        <p:nvSpPr>
          <p:cNvPr id="11" name="Rectangle 10">
            <a:extLst>
              <a:ext uri="{FF2B5EF4-FFF2-40B4-BE49-F238E27FC236}">
                <a16:creationId xmlns:a16="http://schemas.microsoft.com/office/drawing/2014/main" id="{F3948EB2-4867-D949-882D-86D223C04C7C}"/>
              </a:ext>
            </a:extLst>
          </p:cNvPr>
          <p:cNvSpPr/>
          <p:nvPr userDrawn="1"/>
        </p:nvSpPr>
        <p:spPr>
          <a:xfrm>
            <a:off x="148426" y="108216"/>
            <a:ext cx="11884549" cy="5580464"/>
          </a:xfrm>
          <a:prstGeom prst="rect">
            <a:avLst/>
          </a:prstGeom>
          <a:noFill/>
          <a:ln w="2540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7">
              <a:solidFill>
                <a:srgbClr val="0048AA"/>
              </a:solidFill>
            </a:endParaRPr>
          </a:p>
        </p:txBody>
      </p:sp>
      <p:sp>
        <p:nvSpPr>
          <p:cNvPr id="4" name="Text Placeholder 3">
            <a:extLst>
              <a:ext uri="{FF2B5EF4-FFF2-40B4-BE49-F238E27FC236}">
                <a16:creationId xmlns:a16="http://schemas.microsoft.com/office/drawing/2014/main" id="{7C0642AA-C94E-7D42-94FE-CF5C96BBD4ED}"/>
              </a:ext>
            </a:extLst>
          </p:cNvPr>
          <p:cNvSpPr>
            <a:spLocks noGrp="1"/>
          </p:cNvSpPr>
          <p:nvPr>
            <p:ph type="body" sz="quarter" idx="13" hasCustomPrompt="1"/>
          </p:nvPr>
        </p:nvSpPr>
        <p:spPr>
          <a:xfrm>
            <a:off x="3191437" y="3429001"/>
            <a:ext cx="5797177" cy="2426989"/>
          </a:xfrm>
          <a:prstGeom prst="rect">
            <a:avLst/>
          </a:prstGeom>
          <a:solidFill>
            <a:schemeClr val="bg1">
              <a:alpha val="70000"/>
            </a:schemeClr>
          </a:solidFill>
          <a:ln w="127000" cap="sq">
            <a:noFill/>
            <a:round/>
          </a:ln>
        </p:spPr>
        <p:txBody>
          <a:bodyPr anchor="ctr">
            <a:normAutofit/>
          </a:bodyPr>
          <a:lstStyle>
            <a:lvl1pPr marL="0" indent="0" algn="ctr">
              <a:lnSpc>
                <a:spcPts val="2031"/>
              </a:lnSpc>
              <a:spcBef>
                <a:spcPts val="0"/>
              </a:spcBef>
              <a:buFontTx/>
              <a:buNone/>
              <a:defRPr sz="1765" b="0" i="0">
                <a:solidFill>
                  <a:srgbClr val="003E7F"/>
                </a:solidFill>
                <a:latin typeface="Helvetica" pitchFamily="2" charset="0"/>
                <a:cs typeface="Arial" panose="020B0604020202020204" pitchFamily="34" charset="0"/>
              </a:defRPr>
            </a:lvl1pPr>
            <a:lvl2pPr marL="443777" indent="0">
              <a:buFontTx/>
              <a:buNone/>
              <a:defRPr sz="1165"/>
            </a:lvl2pPr>
            <a:lvl3pPr marL="887553" indent="0">
              <a:buFontTx/>
              <a:buNone/>
              <a:defRPr sz="1165"/>
            </a:lvl3pPr>
            <a:lvl4pPr marL="1331330" indent="0">
              <a:buFontTx/>
              <a:buNone/>
              <a:defRPr sz="1165"/>
            </a:lvl4pPr>
            <a:lvl5pPr marL="1775106" indent="0">
              <a:buFontTx/>
              <a:buNone/>
              <a:defRPr sz="1165"/>
            </a:lvl5pPr>
          </a:lstStyle>
          <a:p>
            <a:pPr lvl="0"/>
            <a:r>
              <a:rPr lang="en-US" dirty="0"/>
              <a:t>Remember to bring the attention of </a:t>
            </a:r>
            <a:br>
              <a:rPr lang="en-US" dirty="0"/>
            </a:br>
            <a:r>
              <a:rPr lang="en-US" dirty="0"/>
              <a:t> your audience over a key concept and </a:t>
            </a:r>
            <a:br>
              <a:rPr lang="en-US" dirty="0"/>
            </a:br>
            <a:r>
              <a:rPr lang="en-US" dirty="0"/>
              <a:t>use big photos for big impacts</a:t>
            </a:r>
            <a:br>
              <a:rPr lang="en-US" dirty="0"/>
            </a:br>
            <a:br>
              <a:rPr lang="en-US" dirty="0"/>
            </a:br>
            <a:r>
              <a:rPr lang="en-US" dirty="0"/>
              <a:t>Insert your text here</a:t>
            </a:r>
          </a:p>
        </p:txBody>
      </p:sp>
      <p:sp>
        <p:nvSpPr>
          <p:cNvPr id="23" name="TextBox 22">
            <a:extLst>
              <a:ext uri="{FF2B5EF4-FFF2-40B4-BE49-F238E27FC236}">
                <a16:creationId xmlns:a16="http://schemas.microsoft.com/office/drawing/2014/main" id="{DEBEF1C7-19CA-4249-8693-51BC0F3A1502}"/>
              </a:ext>
            </a:extLst>
          </p:cNvPr>
          <p:cNvSpPr txBox="1"/>
          <p:nvPr userDrawn="1"/>
        </p:nvSpPr>
        <p:spPr>
          <a:xfrm>
            <a:off x="3" y="5987020"/>
            <a:ext cx="184731" cy="391967"/>
          </a:xfrm>
          <a:prstGeom prst="rect">
            <a:avLst/>
          </a:prstGeom>
          <a:noFill/>
        </p:spPr>
        <p:txBody>
          <a:bodyPr wrap="none" rtlCol="0">
            <a:spAutoFit/>
          </a:bodyPr>
          <a:lstStyle/>
          <a:p>
            <a:endParaRPr lang="en-US" sz="1947" dirty="0"/>
          </a:p>
        </p:txBody>
      </p:sp>
      <p:sp>
        <p:nvSpPr>
          <p:cNvPr id="9" name="Slide Number Placeholder 12">
            <a:extLst>
              <a:ext uri="{FF2B5EF4-FFF2-40B4-BE49-F238E27FC236}">
                <a16:creationId xmlns:a16="http://schemas.microsoft.com/office/drawing/2014/main" id="{971B7526-237E-463A-A375-40B1CEB744F7}"/>
              </a:ext>
            </a:extLst>
          </p:cNvPr>
          <p:cNvSpPr>
            <a:spLocks noGrp="1"/>
          </p:cNvSpPr>
          <p:nvPr>
            <p:ph type="sldNum" sz="quarter" idx="4"/>
          </p:nvPr>
        </p:nvSpPr>
        <p:spPr>
          <a:xfrm>
            <a:off x="10772512" y="6356351"/>
            <a:ext cx="1419489" cy="501649"/>
          </a:xfrm>
          <a:prstGeom prst="rect">
            <a:avLst/>
          </a:prstGeom>
        </p:spPr>
        <p:txBody>
          <a:bodyPr vert="horz" lIns="100584" tIns="50292" rIns="100584" bIns="50292" rtlCol="0" anchor="ctr"/>
          <a:lstStyle>
            <a:lvl1pPr algn="ctr">
              <a:defRPr sz="1553"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208148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B6360E-1029-4241-81C4-01700408E8E5}" type="datetime1">
              <a:rPr lang="en-US" smtClean="0"/>
              <a:t>8/26/2020</a:t>
            </a:fld>
            <a:endParaRPr lang="en-US"/>
          </a:p>
        </p:txBody>
      </p:sp>
      <p:sp>
        <p:nvSpPr>
          <p:cNvPr id="5" name="Footer Placeholder 4"/>
          <p:cNvSpPr>
            <a:spLocks noGrp="1"/>
          </p:cNvSpPr>
          <p:nvPr>
            <p:ph type="ftr" sz="quarter" idx="11"/>
          </p:nvPr>
        </p:nvSpPr>
        <p:spPr/>
        <p:txBody>
          <a:bodyPr/>
          <a:lstStyle/>
          <a:p>
            <a:r>
              <a:rPr lang="en-US"/>
              <a:t>Preparing for remote Medicare Open Enrollment Toolkit</a:t>
            </a:r>
          </a:p>
        </p:txBody>
      </p:sp>
      <p:sp>
        <p:nvSpPr>
          <p:cNvPr id="6" name="Slide Number Placeholder 5"/>
          <p:cNvSpPr>
            <a:spLocks noGrp="1"/>
          </p:cNvSpPr>
          <p:nvPr>
            <p:ph type="sldNum" sz="quarter" idx="12"/>
          </p:nvPr>
        </p:nvSpPr>
        <p:spPr/>
        <p:txBody>
          <a:bodyPr/>
          <a:lstStyle/>
          <a:p>
            <a:fld id="{D098B11A-A959-4BE0-ABB9-B230455D25A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868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5567944" y="6467951"/>
            <a:ext cx="1056117" cy="365125"/>
          </a:xfrm>
          <a:prstGeom prst="rect">
            <a:avLst/>
          </a:prstGeom>
        </p:spPr>
        <p:txBody>
          <a:bodyPr/>
          <a:lstStyle>
            <a:lvl1pPr algn="ctr">
              <a:defRPr sz="2000" b="1">
                <a:solidFill>
                  <a:srgbClr val="404F21"/>
                </a:solidFill>
              </a:defRPr>
            </a:lvl1pPr>
          </a:lstStyle>
          <a:p>
            <a:fld id="{95E3A6E9-5B14-4D56-A835-3C14068333DF}" type="slidenum">
              <a:rPr lang="en-CA" smtClean="0"/>
              <a:pPr/>
              <a:t>‹#›</a:t>
            </a:fld>
            <a:endParaRPr lang="en-CA" dirty="0"/>
          </a:p>
        </p:txBody>
      </p:sp>
      <p:sp>
        <p:nvSpPr>
          <p:cNvPr id="6" name="Content Placeholder 2"/>
          <p:cNvSpPr>
            <a:spLocks noGrp="1"/>
          </p:cNvSpPr>
          <p:nvPr>
            <p:ph idx="1"/>
          </p:nvPr>
        </p:nvSpPr>
        <p:spPr>
          <a:xfrm>
            <a:off x="1007436" y="1340770"/>
            <a:ext cx="10588757" cy="4525963"/>
          </a:xfrm>
        </p:spPr>
        <p:txBody>
          <a:bodyPr/>
          <a:lstStyle>
            <a:lvl1pPr>
              <a:defRPr sz="2800" b="1">
                <a:solidFill>
                  <a:schemeClr val="tx1"/>
                </a:solidFill>
                <a:latin typeface="+mn-lt"/>
                <a:cs typeface="Arial" panose="020B0604020202020204" pitchFamily="34" charset="0"/>
              </a:defRPr>
            </a:lvl1pPr>
            <a:lvl2pPr marL="742913" indent="-285737">
              <a:buSzPct val="75000"/>
              <a:buFont typeface="Courier New" panose="02070309020205020404" pitchFamily="49" charset="0"/>
              <a:buChar char="o"/>
              <a:defRPr sz="2400">
                <a:latin typeface="+mn-lt"/>
                <a:cs typeface="Arial" panose="020B0604020202020204" pitchFamily="34" charset="0"/>
              </a:defRPr>
            </a:lvl2pPr>
            <a:lvl3pPr marL="1142942" indent="-228589">
              <a:buFont typeface="Wingdings" panose="05000000000000000000" pitchFamily="2" charset="2"/>
              <a:buChar char="§"/>
              <a:defRPr sz="2400">
                <a:latin typeface="+mn-lt"/>
                <a:cs typeface="Arial" panose="020B0604020202020204" pitchFamily="34" charset="0"/>
              </a:defRPr>
            </a:lvl3pPr>
            <a:lvl4pPr>
              <a:defRPr sz="2000">
                <a:latin typeface="+mn-lt"/>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itle 1"/>
          <p:cNvSpPr>
            <a:spLocks noGrp="1"/>
          </p:cNvSpPr>
          <p:nvPr>
            <p:ph type="title"/>
          </p:nvPr>
        </p:nvSpPr>
        <p:spPr>
          <a:xfrm>
            <a:off x="15631" y="197596"/>
            <a:ext cx="12192000" cy="738664"/>
          </a:xfrm>
          <a:prstGeom prst="rect">
            <a:avLst/>
          </a:prstGeom>
          <a:solidFill>
            <a:schemeClr val="tx2">
              <a:lumMod val="40000"/>
              <a:lumOff val="60000"/>
            </a:schemeClr>
          </a:solidFill>
          <a:ln>
            <a:solidFill>
              <a:schemeClr val="tx2"/>
            </a:solidFill>
          </a:ln>
        </p:spPr>
        <p:txBody>
          <a:bodyPr/>
          <a:lstStyle/>
          <a:p>
            <a:r>
              <a:rPr lang="en-US" dirty="0"/>
              <a:t>Click to edit Master title style</a:t>
            </a:r>
          </a:p>
        </p:txBody>
      </p:sp>
    </p:spTree>
    <p:extLst>
      <p:ext uri="{BB962C8B-B14F-4D97-AF65-F5344CB8AC3E}">
        <p14:creationId xmlns:p14="http://schemas.microsoft.com/office/powerpoint/2010/main" val="192549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sz="4400"/>
            </a:lvl1p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98FE5-53CB-4018-9AD2-F41496D246FB}" type="datetime1">
              <a:rPr lang="en-US" smtClean="0"/>
              <a:t>8/26/2020</a:t>
            </a:fld>
            <a:endParaRPr lang="en-US"/>
          </a:p>
        </p:txBody>
      </p:sp>
      <p:sp>
        <p:nvSpPr>
          <p:cNvPr id="6" name="Footer Placeholder 5"/>
          <p:cNvSpPr>
            <a:spLocks noGrp="1"/>
          </p:cNvSpPr>
          <p:nvPr>
            <p:ph type="ftr" sz="quarter" idx="11"/>
          </p:nvPr>
        </p:nvSpPr>
        <p:spPr/>
        <p:txBody>
          <a:bodyPr/>
          <a:lstStyle/>
          <a:p>
            <a:r>
              <a:rPr lang="en-US"/>
              <a:t>Preparing for remote Medicare Open Enrollment Toolkit</a:t>
            </a:r>
          </a:p>
        </p:txBody>
      </p:sp>
      <p:sp>
        <p:nvSpPr>
          <p:cNvPr id="7" name="Slide Number Placeholder 6"/>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3643160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sz="4400"/>
            </a:lvl1p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spc="1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spc="1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39CE15-02D3-4835-807C-DBD6C9CD0FD4}" type="datetime1">
              <a:rPr lang="en-US" smtClean="0"/>
              <a:t>8/26/2020</a:t>
            </a:fld>
            <a:endParaRPr lang="en-US"/>
          </a:p>
        </p:txBody>
      </p:sp>
      <p:sp>
        <p:nvSpPr>
          <p:cNvPr id="8" name="Footer Placeholder 7"/>
          <p:cNvSpPr>
            <a:spLocks noGrp="1"/>
          </p:cNvSpPr>
          <p:nvPr>
            <p:ph type="ftr" sz="quarter" idx="11"/>
          </p:nvPr>
        </p:nvSpPr>
        <p:spPr/>
        <p:txBody>
          <a:bodyPr/>
          <a:lstStyle/>
          <a:p>
            <a:r>
              <a:rPr lang="en-US"/>
              <a:t>Preparing for remote Medicare Open Enrollment Toolkit</a:t>
            </a:r>
          </a:p>
        </p:txBody>
      </p:sp>
      <p:sp>
        <p:nvSpPr>
          <p:cNvPr id="9" name="Slide Number Placeholder 8"/>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629021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p>
        </p:txBody>
      </p:sp>
      <p:sp>
        <p:nvSpPr>
          <p:cNvPr id="3" name="Date Placeholder 2"/>
          <p:cNvSpPr>
            <a:spLocks noGrp="1"/>
          </p:cNvSpPr>
          <p:nvPr>
            <p:ph type="dt" sz="half" idx="10"/>
          </p:nvPr>
        </p:nvSpPr>
        <p:spPr/>
        <p:txBody>
          <a:bodyPr/>
          <a:lstStyle/>
          <a:p>
            <a:fld id="{0C36C7B0-865F-4356-9E2D-92EA037D99FB}" type="datetime1">
              <a:rPr lang="en-US" smtClean="0"/>
              <a:t>8/26/2020</a:t>
            </a:fld>
            <a:endParaRPr lang="en-US"/>
          </a:p>
        </p:txBody>
      </p:sp>
      <p:sp>
        <p:nvSpPr>
          <p:cNvPr id="4" name="Footer Placeholder 3"/>
          <p:cNvSpPr>
            <a:spLocks noGrp="1"/>
          </p:cNvSpPr>
          <p:nvPr>
            <p:ph type="ftr" sz="quarter" idx="11"/>
          </p:nvPr>
        </p:nvSpPr>
        <p:spPr/>
        <p:txBody>
          <a:bodyPr/>
          <a:lstStyle/>
          <a:p>
            <a:r>
              <a:rPr lang="en-US"/>
              <a:t>Preparing for remote Medicare Open Enrollment Toolkit</a:t>
            </a:r>
          </a:p>
        </p:txBody>
      </p:sp>
      <p:sp>
        <p:nvSpPr>
          <p:cNvPr id="5" name="Slide Number Placeholder 4"/>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90375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935951D-B620-4352-9E32-1DD6E758411C}" type="datetime1">
              <a:rPr lang="en-US" smtClean="0"/>
              <a:t>8/26/2020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Preparing for remote Medicare Open Enrollment Toolkit</a:t>
            </a:r>
          </a:p>
        </p:txBody>
      </p:sp>
      <p:sp>
        <p:nvSpPr>
          <p:cNvPr id="9" name="Slide Number Placeholder 8"/>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167301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013AA47-26A0-4347-918B-0854206ADBE1}" type="datetime1">
              <a:rPr lang="en-US" smtClean="0"/>
              <a:t>8/26/2020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Preparing for remote Medicare Open Enrollment Toolkit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98B11A-A959-4BE0-ABB9-B230455D25AB}" type="slidenum">
              <a:rPr lang="en-US" smtClean="0"/>
              <a:t>‹#›</a:t>
            </a:fld>
            <a:endParaRPr lang="en-US"/>
          </a:p>
        </p:txBody>
      </p:sp>
    </p:spTree>
    <p:extLst>
      <p:ext uri="{BB962C8B-B14F-4D97-AF65-F5344CB8AC3E}">
        <p14:creationId xmlns:p14="http://schemas.microsoft.com/office/powerpoint/2010/main" val="231776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8C5044-4142-4CD6-8F38-DEEA40C3D6C7}" type="datetime1">
              <a:rPr lang="en-US" smtClean="0"/>
              <a:t>8/26/2020</a:t>
            </a:fld>
            <a:endParaRPr lang="en-US"/>
          </a:p>
        </p:txBody>
      </p:sp>
      <p:sp>
        <p:nvSpPr>
          <p:cNvPr id="6" name="Footer Placeholder 5"/>
          <p:cNvSpPr>
            <a:spLocks noGrp="1"/>
          </p:cNvSpPr>
          <p:nvPr>
            <p:ph type="ftr" sz="quarter" idx="11"/>
          </p:nvPr>
        </p:nvSpPr>
        <p:spPr/>
        <p:txBody>
          <a:bodyPr/>
          <a:lstStyle/>
          <a:p>
            <a:r>
              <a:rPr lang="en-US"/>
              <a:t>Preparing for remote Medicare Open Enrollment Toolkit</a:t>
            </a:r>
          </a:p>
        </p:txBody>
      </p:sp>
      <p:sp>
        <p:nvSpPr>
          <p:cNvPr id="7" name="Slide Number Placeholder 6"/>
          <p:cNvSpPr>
            <a:spLocks noGrp="1"/>
          </p:cNvSpPr>
          <p:nvPr>
            <p:ph type="sldNum" sz="quarter" idx="12"/>
          </p:nvPr>
        </p:nvSpPr>
        <p:spPr/>
        <p:txBody>
          <a:bodyPr/>
          <a:lstStyle/>
          <a:p>
            <a:fld id="{D098B11A-A959-4BE0-ABB9-B230455D25AB}" type="slidenum">
              <a:rPr lang="en-US" smtClean="0"/>
              <a:t>‹#›</a:t>
            </a:fld>
            <a:endParaRPr lang="en-US"/>
          </a:p>
        </p:txBody>
      </p:sp>
    </p:spTree>
    <p:extLst>
      <p:ext uri="{BB962C8B-B14F-4D97-AF65-F5344CB8AC3E}">
        <p14:creationId xmlns:p14="http://schemas.microsoft.com/office/powerpoint/2010/main" val="4616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64B35B-A331-4E75-B035-63C458D689FF}" type="datetime1">
              <a:rPr lang="en-US" smtClean="0"/>
              <a:t>8/26/2020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Preparing for remote Medicare Open Enrollment Toolkit</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098B11A-A959-4BE0-ABB9-B230455D25A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263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1AE8DBC-E09D-401F-BE00-23E964E80BC4}" type="datetime1">
              <a:rPr lang="en-US" smtClean="0"/>
              <a:t>8/26/2020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Preparing for remote Medicare Open Enrollment Toolkit</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098B11A-A959-4BE0-ABB9-B230455D25A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948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sldNum="0" hdr="0" dt="0"/>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acl.gov/COVID-19" TargetMode="External"/><Relationship Id="rId7" Type="http://schemas.openxmlformats.org/officeDocument/2006/relationships/hyperlink" Target="https://www.cdc.gov/coronavirus/2019-ncov/need-extra-precautions/people-with-developmental-behavioral-disabilitie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c.gov/coronavirus/2019-ncov/need-extra-precautions/people-with-disabilities.html" TargetMode="External"/><Relationship Id="rId5" Type="http://schemas.openxmlformats.org/officeDocument/2006/relationships/hyperlink" Target="https://www.cdc.gov/coronavirus/2019-ncov/need-extra-precautions/older-adults.html" TargetMode="External"/><Relationship Id="rId4" Type="http://schemas.openxmlformats.org/officeDocument/2006/relationships/hyperlink" Target="https://www.cdc.gov/coronavirus/2019-ncov/need-extra-precautions/people-at-increased-risk.html?CDC_AA_refVal=https%3A%2F%2Fwww.cdc.gov%2Fcoronavirus%2F2019-ncov%2Fneed-extra-precautions%2Fpeople-at-higher-risk.htm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cdc.gov/coronavirus/2019-ncov/need-extra-precautions/older-adult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hitehouse.gov/openingameric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2EA4-0901-4C19-ABC0-53BEDADEB6F9}"/>
              </a:ext>
            </a:extLst>
          </p:cNvPr>
          <p:cNvSpPr>
            <a:spLocks noGrp="1"/>
          </p:cNvSpPr>
          <p:nvPr>
            <p:ph type="ctrTitle"/>
          </p:nvPr>
        </p:nvSpPr>
        <p:spPr/>
        <p:txBody>
          <a:bodyPr/>
          <a:lstStyle/>
          <a:p>
            <a:r>
              <a:rPr lang="en-US" dirty="0"/>
              <a:t>Federal COVID-19 Guidance</a:t>
            </a:r>
          </a:p>
        </p:txBody>
      </p:sp>
      <p:sp>
        <p:nvSpPr>
          <p:cNvPr id="3" name="Subtitle 2">
            <a:extLst>
              <a:ext uri="{FF2B5EF4-FFF2-40B4-BE49-F238E27FC236}">
                <a16:creationId xmlns:a16="http://schemas.microsoft.com/office/drawing/2014/main" id="{9D358EB1-F658-4456-8B1E-247F92549547}"/>
              </a:ext>
            </a:extLst>
          </p:cNvPr>
          <p:cNvSpPr>
            <a:spLocks noGrp="1"/>
          </p:cNvSpPr>
          <p:nvPr>
            <p:ph type="subTitle" idx="1"/>
          </p:nvPr>
        </p:nvSpPr>
        <p:spPr/>
        <p:txBody>
          <a:bodyPr/>
          <a:lstStyle/>
          <a:p>
            <a:r>
              <a:rPr lang="en-US" dirty="0"/>
              <a:t>Centers for Disease Control (CDC) </a:t>
            </a:r>
          </a:p>
          <a:p>
            <a:r>
              <a:rPr lang="en-US" dirty="0"/>
              <a:t>and The White House</a:t>
            </a:r>
          </a:p>
        </p:txBody>
      </p:sp>
      <p:pic>
        <p:nvPicPr>
          <p:cNvPr id="6" name="Picture 5" descr="A picture containing drawing&#10;&#10;Description automatically generated">
            <a:extLst>
              <a:ext uri="{FF2B5EF4-FFF2-40B4-BE49-F238E27FC236}">
                <a16:creationId xmlns:a16="http://schemas.microsoft.com/office/drawing/2014/main" id="{59A4A627-7454-4349-A203-CD540C6A0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690" y="408381"/>
            <a:ext cx="2755629" cy="1138432"/>
          </a:xfrm>
          <a:prstGeom prst="rect">
            <a:avLst/>
          </a:prstGeom>
        </p:spPr>
      </p:pic>
      <p:sp>
        <p:nvSpPr>
          <p:cNvPr id="4" name="Footer Placeholder 3">
            <a:extLst>
              <a:ext uri="{FF2B5EF4-FFF2-40B4-BE49-F238E27FC236}">
                <a16:creationId xmlns:a16="http://schemas.microsoft.com/office/drawing/2014/main" id="{B0CC88AD-3FE6-4844-A650-9952545CA6DE}"/>
              </a:ext>
            </a:extLst>
          </p:cNvPr>
          <p:cNvSpPr>
            <a:spLocks noGrp="1"/>
          </p:cNvSpPr>
          <p:nvPr>
            <p:ph type="ftr" sz="quarter" idx="11"/>
          </p:nvPr>
        </p:nvSpPr>
        <p:spPr/>
        <p:txBody>
          <a:bodyPr/>
          <a:lstStyle/>
          <a:p>
            <a:r>
              <a:rPr lang="en-US"/>
              <a:t>Preparing for remote Medicare Open Enrollment Toolkit</a:t>
            </a:r>
          </a:p>
        </p:txBody>
      </p:sp>
    </p:spTree>
    <p:extLst>
      <p:ext uri="{BB962C8B-B14F-4D97-AF65-F5344CB8AC3E}">
        <p14:creationId xmlns:p14="http://schemas.microsoft.com/office/powerpoint/2010/main" val="268334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Pro"/>
              <a:ea typeface="+mn-ea"/>
              <a:cs typeface="+mn-cs"/>
            </a:endParaRPr>
          </a:p>
        </p:txBody>
      </p:sp>
      <p:sp>
        <p:nvSpPr>
          <p:cNvPr id="44" name="Rectangle 43">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1F6FBE2D-9B69-46C6-B3BE-B4BD5985B64F}"/>
              </a:ext>
            </a:extLst>
          </p:cNvPr>
          <p:cNvSpPr>
            <a:spLocks noGrp="1"/>
          </p:cNvSpPr>
          <p:nvPr>
            <p:ph type="title"/>
          </p:nvPr>
        </p:nvSpPr>
        <p:spPr>
          <a:xfrm>
            <a:off x="492370" y="516835"/>
            <a:ext cx="3084844" cy="2103875"/>
          </a:xfrm>
        </p:spPr>
        <p:txBody>
          <a:bodyPr vert="horz" lIns="91440" tIns="45720" rIns="91440" bIns="45720" rtlCol="0">
            <a:normAutofit/>
          </a:bodyPr>
          <a:lstStyle/>
          <a:p>
            <a:r>
              <a:rPr kumimoji="0" lang="en-US" altLang="en-US" sz="2500" b="0" i="0" u="none" strike="noStrike" kern="1200" spc="-50" normalizeH="0" baseline="0">
                <a:ln>
                  <a:noFill/>
                </a:ln>
                <a:solidFill>
                  <a:srgbClr val="FFFFFF"/>
                </a:solidFill>
                <a:effectLst/>
                <a:latin typeface="+mj-lt"/>
                <a:ea typeface="+mj-ea"/>
                <a:cs typeface="+mj-cs"/>
              </a:rPr>
              <a:t>Administration for Community Living, Office of Healthcare Information and Counseling</a:t>
            </a:r>
            <a:endParaRPr lang="en-US" sz="2500" kern="1200" spc="-50" baseline="0">
              <a:solidFill>
                <a:srgbClr val="FFFFFF"/>
              </a:solidFill>
              <a:latin typeface="+mj-lt"/>
              <a:ea typeface="+mj-ea"/>
              <a:cs typeface="+mj-cs"/>
            </a:endParaRPr>
          </a:p>
        </p:txBody>
      </p:sp>
      <p:sp>
        <p:nvSpPr>
          <p:cNvPr id="6" name="Rectangle 1">
            <a:extLst>
              <a:ext uri="{FF2B5EF4-FFF2-40B4-BE49-F238E27FC236}">
                <a16:creationId xmlns:a16="http://schemas.microsoft.com/office/drawing/2014/main" id="{5360EBC3-1049-4884-9A6B-43281172EC4A}"/>
              </a:ext>
            </a:extLst>
          </p:cNvPr>
          <p:cNvSpPr>
            <a:spLocks noGrp="1" noChangeArrowheads="1"/>
          </p:cNvSpPr>
          <p:nvPr>
            <p:ph type="body" sz="half" idx="4294967295"/>
          </p:nvPr>
        </p:nvSpPr>
        <p:spPr bwMode="auto">
          <a:xfrm>
            <a:off x="492371" y="2653800"/>
            <a:ext cx="3084844" cy="3335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a:bodyPr>
          <a:lstStyle/>
          <a:p>
            <a:pPr marR="0" lvl="0" fontAlgn="base">
              <a:tabLst/>
            </a:pPr>
            <a:br>
              <a:rPr kumimoji="0" lang="en-US" altLang="en-US" sz="1500" b="0" i="0" u="none" strike="noStrike" normalizeH="0">
                <a:ln>
                  <a:noFill/>
                </a:ln>
                <a:solidFill>
                  <a:srgbClr val="FFFFFF"/>
                </a:solidFill>
                <a:effectLst/>
              </a:rPr>
            </a:br>
            <a:r>
              <a:rPr lang="en-US" sz="1500">
                <a:solidFill>
                  <a:srgbClr val="FFFFFF"/>
                </a:solidFill>
              </a:rPr>
              <a:t>Managing Through COVID-19 Workgroup </a:t>
            </a:r>
          </a:p>
          <a:p>
            <a:pPr marR="0" lvl="0" fontAlgn="base">
              <a:tabLst/>
            </a:pPr>
            <a:endParaRPr lang="en-US" altLang="en-US" sz="1500">
              <a:solidFill>
                <a:srgbClr val="FFFFFF"/>
              </a:solidFill>
            </a:endParaRPr>
          </a:p>
          <a:p>
            <a:pPr marR="0" lvl="0" fontAlgn="base">
              <a:tabLst/>
            </a:pPr>
            <a:endParaRPr kumimoji="0" lang="en-US" altLang="en-US" sz="1500" b="0" i="0" u="none" strike="noStrike" normalizeH="0">
              <a:ln>
                <a:noFill/>
              </a:ln>
              <a:solidFill>
                <a:srgbClr val="FFFFFF"/>
              </a:solidFill>
              <a:effectLst/>
            </a:endParaRPr>
          </a:p>
          <a:p>
            <a:pPr marR="0" lvl="0" fontAlgn="base">
              <a:tabLst/>
            </a:pPr>
            <a:endParaRPr lang="en-US" altLang="en-US" sz="1500">
              <a:solidFill>
                <a:srgbClr val="FFFFFF"/>
              </a:solidFill>
            </a:endParaRPr>
          </a:p>
          <a:p>
            <a:pPr marR="0" lvl="0" fontAlgn="base">
              <a:tabLst/>
            </a:pPr>
            <a:endParaRPr kumimoji="0" lang="en-US" altLang="en-US" sz="1500" b="0" i="0" u="none" strike="noStrike" normalizeH="0">
              <a:ln>
                <a:noFill/>
              </a:ln>
              <a:solidFill>
                <a:srgbClr val="FFFFFF"/>
              </a:solidFill>
              <a:effectLst/>
            </a:endParaRPr>
          </a:p>
          <a:p>
            <a:pPr marR="0" lvl="0" fontAlgn="base">
              <a:tabLst/>
            </a:pPr>
            <a:endParaRPr lang="en-US" altLang="en-US" sz="1500">
              <a:solidFill>
                <a:srgbClr val="FFFFFF"/>
              </a:solidFill>
            </a:endParaRPr>
          </a:p>
          <a:p>
            <a:pPr marR="0" lvl="0" fontAlgn="base">
              <a:tabLst/>
            </a:pPr>
            <a:r>
              <a:rPr kumimoji="0" lang="en-US" altLang="en-US" sz="1500" b="0" i="0" u="none" strike="noStrike" normalizeH="0">
                <a:ln>
                  <a:noFill/>
                </a:ln>
                <a:solidFill>
                  <a:srgbClr val="FFFFFF"/>
                </a:solidFill>
                <a:effectLst/>
              </a:rPr>
              <a:t> September 2020</a:t>
            </a:r>
          </a:p>
        </p:txBody>
      </p:sp>
      <p:sp>
        <p:nvSpPr>
          <p:cNvPr id="46" name="Rectangle 45">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Placeholder 11" descr="This is an image of the COVID-19 Coronavirus">
            <a:extLst>
              <a:ext uri="{FF2B5EF4-FFF2-40B4-BE49-F238E27FC236}">
                <a16:creationId xmlns:a16="http://schemas.microsoft.com/office/drawing/2014/main" id="{80054238-F9F9-47BE-8E29-8344CECB1BE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62" r="-1" b="1236"/>
          <a:stretch/>
        </p:blipFill>
        <p:spPr>
          <a:xfrm>
            <a:off x="4742017" y="640080"/>
            <a:ext cx="6798082" cy="5577840"/>
          </a:xfrm>
          <a:prstGeom prst="rect">
            <a:avLst/>
          </a:prstGeom>
        </p:spPr>
      </p:pic>
      <p:sp>
        <p:nvSpPr>
          <p:cNvPr id="2" name="Footer Placeholder 1">
            <a:extLst>
              <a:ext uri="{FF2B5EF4-FFF2-40B4-BE49-F238E27FC236}">
                <a16:creationId xmlns:a16="http://schemas.microsoft.com/office/drawing/2014/main" id="{C728E974-AA87-4AEB-93D4-A4223870438E}"/>
              </a:ext>
            </a:extLst>
          </p:cNvPr>
          <p:cNvSpPr>
            <a:spLocks noGrp="1"/>
          </p:cNvSpPr>
          <p:nvPr>
            <p:ph type="ftr" sz="quarter" idx="11"/>
          </p:nvPr>
        </p:nvSpPr>
        <p:spPr/>
        <p:txBody>
          <a:bodyPr/>
          <a:lstStyle/>
          <a:p>
            <a:r>
              <a:rPr lang="en-US"/>
              <a:t>Preparing for remote Medicare Open Enrollment Toolkit</a:t>
            </a:r>
          </a:p>
        </p:txBody>
      </p:sp>
    </p:spTree>
    <p:extLst>
      <p:ext uri="{BB962C8B-B14F-4D97-AF65-F5344CB8AC3E}">
        <p14:creationId xmlns:p14="http://schemas.microsoft.com/office/powerpoint/2010/main" val="2608691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D000-6689-4EBB-B48A-18DA6FD75D04}"/>
              </a:ext>
            </a:extLst>
          </p:cNvPr>
          <p:cNvSpPr>
            <a:spLocks noGrp="1"/>
          </p:cNvSpPr>
          <p:nvPr>
            <p:ph type="title"/>
          </p:nvPr>
        </p:nvSpPr>
        <p:spPr/>
        <p:txBody>
          <a:bodyPr>
            <a:normAutofit/>
          </a:bodyPr>
          <a:lstStyle/>
          <a:p>
            <a:r>
              <a:rPr lang="en-US" dirty="0"/>
              <a:t>CDC Guidance for specific populations</a:t>
            </a:r>
          </a:p>
        </p:txBody>
      </p:sp>
      <p:sp>
        <p:nvSpPr>
          <p:cNvPr id="4" name="Content Placeholder 3">
            <a:extLst>
              <a:ext uri="{FF2B5EF4-FFF2-40B4-BE49-F238E27FC236}">
                <a16:creationId xmlns:a16="http://schemas.microsoft.com/office/drawing/2014/main" id="{652DC904-4C6E-4240-A30F-34F1583A1CC8}"/>
              </a:ext>
            </a:extLst>
          </p:cNvPr>
          <p:cNvSpPr>
            <a:spLocks noGrp="1"/>
          </p:cNvSpPr>
          <p:nvPr>
            <p:ph sz="quarter" idx="1"/>
          </p:nvPr>
        </p:nvSpPr>
        <p:spPr>
          <a:xfrm>
            <a:off x="1097280" y="1925633"/>
            <a:ext cx="10058400" cy="4297614"/>
          </a:xfrm>
        </p:spPr>
        <p:txBody>
          <a:bodyPr>
            <a:normAutofit fontScale="85000" lnSpcReduction="20000"/>
          </a:bodyPr>
          <a:lstStyle/>
          <a:p>
            <a:pPr>
              <a:lnSpc>
                <a:spcPct val="110000"/>
              </a:lnSpc>
            </a:pPr>
            <a:r>
              <a:rPr lang="en-US" dirty="0"/>
              <a:t>ACL webpage: </a:t>
            </a:r>
            <a:r>
              <a:rPr lang="en-US" dirty="0">
                <a:solidFill>
                  <a:srgbClr val="0070C0"/>
                </a:solidFill>
                <a:hlinkClick r:id="rId3">
                  <a:extLst>
                    <a:ext uri="{A12FA001-AC4F-418D-AE19-62706E023703}">
                      <ahyp:hlinkClr xmlns:ahyp="http://schemas.microsoft.com/office/drawing/2018/hyperlinkcolor" val="tx"/>
                    </a:ext>
                  </a:extLst>
                </a:hlinkClick>
              </a:rPr>
              <a:t>https://acl.gov/COVID-19</a:t>
            </a:r>
            <a:r>
              <a:rPr lang="en-US" dirty="0">
                <a:solidFill>
                  <a:srgbClr val="0070C0"/>
                </a:solidFill>
              </a:rPr>
              <a:t> </a:t>
            </a:r>
          </a:p>
          <a:p>
            <a:pPr>
              <a:lnSpc>
                <a:spcPct val="110000"/>
              </a:lnSpc>
            </a:pPr>
            <a:r>
              <a:rPr lang="en-US" dirty="0">
                <a:solidFill>
                  <a:srgbClr val="0070C0"/>
                </a:solidFill>
                <a:hlinkClick r:id="rId4">
                  <a:extLst>
                    <a:ext uri="{A12FA001-AC4F-418D-AE19-62706E023703}">
                      <ahyp:hlinkClr xmlns:ahyp="http://schemas.microsoft.com/office/drawing/2018/hyperlinkcolor" val="tx"/>
                    </a:ext>
                  </a:extLst>
                </a:hlinkClick>
              </a:rPr>
              <a:t>CDC guidance for people who are at higher risk for severe illness</a:t>
            </a:r>
            <a:r>
              <a:rPr lang="en-US" dirty="0"/>
              <a:t> </a:t>
            </a:r>
          </a:p>
          <a:p>
            <a:pPr lvl="1">
              <a:lnSpc>
                <a:spcPct val="110000"/>
              </a:lnSpc>
            </a:pPr>
            <a:r>
              <a:rPr lang="en-US" sz="2100" dirty="0"/>
              <a:t>Based on currently available information and clinical expertise, older adults and people of any age who have serious underlying medical conditions might be at higher risk for severe illness from COVID-19.</a:t>
            </a:r>
          </a:p>
          <a:p>
            <a:pPr>
              <a:lnSpc>
                <a:spcPct val="110000"/>
              </a:lnSpc>
            </a:pPr>
            <a:r>
              <a:rPr lang="en-US" dirty="0">
                <a:solidFill>
                  <a:srgbClr val="0070C0"/>
                </a:solidFill>
                <a:hlinkClick r:id="rId5">
                  <a:extLst>
                    <a:ext uri="{A12FA001-AC4F-418D-AE19-62706E023703}">
                      <ahyp:hlinkClr xmlns:ahyp="http://schemas.microsoft.com/office/drawing/2018/hyperlinkcolor" val="tx"/>
                    </a:ext>
                  </a:extLst>
                </a:hlinkClick>
              </a:rPr>
              <a:t>CDC guidance for older adults</a:t>
            </a:r>
            <a:r>
              <a:rPr lang="en-US" dirty="0"/>
              <a:t> </a:t>
            </a:r>
          </a:p>
          <a:p>
            <a:pPr lvl="1">
              <a:lnSpc>
                <a:spcPct val="110000"/>
              </a:lnSpc>
            </a:pPr>
            <a:r>
              <a:rPr lang="en-US" sz="2100" dirty="0"/>
              <a:t>About </a:t>
            </a:r>
            <a:r>
              <a:rPr lang="en-US" sz="2100" dirty="0">
                <a:solidFill>
                  <a:srgbClr val="595959"/>
                </a:solidFill>
              </a:rPr>
              <a:t>thei</a:t>
            </a:r>
            <a:r>
              <a:rPr lang="en-US" sz="2100" dirty="0"/>
              <a:t>r potential risks during the pandemic, symptoms, developing a care plan, and more.</a:t>
            </a:r>
          </a:p>
          <a:p>
            <a:pPr>
              <a:lnSpc>
                <a:spcPct val="110000"/>
              </a:lnSpc>
            </a:pPr>
            <a:r>
              <a:rPr lang="en-US" dirty="0">
                <a:solidFill>
                  <a:srgbClr val="0070C0"/>
                </a:solidFill>
                <a:hlinkClick r:id="rId6">
                  <a:extLst>
                    <a:ext uri="{A12FA001-AC4F-418D-AE19-62706E023703}">
                      <ahyp:hlinkClr xmlns:ahyp="http://schemas.microsoft.com/office/drawing/2018/hyperlinkcolor" val="tx"/>
                    </a:ext>
                  </a:extLst>
                </a:hlinkClick>
              </a:rPr>
              <a:t>CDC guidance for people with disabilities </a:t>
            </a:r>
            <a:endParaRPr lang="en-US" dirty="0">
              <a:solidFill>
                <a:srgbClr val="0070C0"/>
              </a:solidFill>
            </a:endParaRPr>
          </a:p>
          <a:p>
            <a:pPr lvl="1">
              <a:lnSpc>
                <a:spcPct val="110000"/>
              </a:lnSpc>
            </a:pPr>
            <a:r>
              <a:rPr lang="en-US" sz="2100" dirty="0"/>
              <a:t>Addresses potential risks during the pandemic, how people with disabilities can protect themselves, and how to prepare.</a:t>
            </a:r>
          </a:p>
          <a:p>
            <a:pPr>
              <a:lnSpc>
                <a:spcPct val="110000"/>
              </a:lnSpc>
            </a:pPr>
            <a:r>
              <a:rPr lang="en-US" dirty="0">
                <a:solidFill>
                  <a:srgbClr val="0070C0"/>
                </a:solidFill>
                <a:hlinkClick r:id="rId7">
                  <a:extLst>
                    <a:ext uri="{A12FA001-AC4F-418D-AE19-62706E023703}">
                      <ahyp:hlinkClr xmlns:ahyp="http://schemas.microsoft.com/office/drawing/2018/hyperlinkcolor" val="tx"/>
                    </a:ext>
                  </a:extLst>
                </a:hlinkClick>
              </a:rPr>
              <a:t>CDC guidance for people with developmental and behavioral disorders</a:t>
            </a:r>
            <a:endParaRPr lang="en-US" dirty="0">
              <a:solidFill>
                <a:srgbClr val="0070C0"/>
              </a:solidFill>
            </a:endParaRPr>
          </a:p>
          <a:p>
            <a:pPr lvl="1">
              <a:lnSpc>
                <a:spcPct val="110000"/>
              </a:lnSpc>
            </a:pPr>
            <a:r>
              <a:rPr lang="en-US" sz="2100" dirty="0"/>
              <a:t>About assessing risks and the need to continue routine care.</a:t>
            </a:r>
          </a:p>
        </p:txBody>
      </p:sp>
      <p:sp>
        <p:nvSpPr>
          <p:cNvPr id="5" name="Footer Placeholder 4">
            <a:extLst>
              <a:ext uri="{FF2B5EF4-FFF2-40B4-BE49-F238E27FC236}">
                <a16:creationId xmlns:a16="http://schemas.microsoft.com/office/drawing/2014/main" id="{6F15A4BF-5ACD-4149-91CA-8442A78E8055}"/>
              </a:ext>
            </a:extLst>
          </p:cNvPr>
          <p:cNvSpPr>
            <a:spLocks noGrp="1"/>
          </p:cNvSpPr>
          <p:nvPr>
            <p:ph type="ftr" sz="quarter" idx="11"/>
          </p:nvPr>
        </p:nvSpPr>
        <p:spPr/>
        <p:txBody>
          <a:bodyPr/>
          <a:lstStyle/>
          <a:p>
            <a:r>
              <a:rPr lang="en-US"/>
              <a:t>Preparing for remote Medicare Open Enrollment Toolkit</a:t>
            </a:r>
          </a:p>
        </p:txBody>
      </p:sp>
    </p:spTree>
    <p:extLst>
      <p:ext uri="{BB962C8B-B14F-4D97-AF65-F5344CB8AC3E}">
        <p14:creationId xmlns:p14="http://schemas.microsoft.com/office/powerpoint/2010/main" val="752311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3E8A-B7EA-484C-B2A9-B1D751B7CD8B}"/>
              </a:ext>
            </a:extLst>
          </p:cNvPr>
          <p:cNvSpPr>
            <a:spLocks noGrp="1"/>
          </p:cNvSpPr>
          <p:nvPr>
            <p:ph type="title"/>
          </p:nvPr>
        </p:nvSpPr>
        <p:spPr/>
        <p:txBody>
          <a:bodyPr>
            <a:normAutofit/>
          </a:bodyPr>
          <a:lstStyle/>
          <a:p>
            <a:r>
              <a:rPr lang="en-US" dirty="0"/>
              <a:t>CDC on Risk at Events </a:t>
            </a:r>
          </a:p>
        </p:txBody>
      </p:sp>
      <p:sp>
        <p:nvSpPr>
          <p:cNvPr id="4" name="Content Placeholder 3">
            <a:extLst>
              <a:ext uri="{FF2B5EF4-FFF2-40B4-BE49-F238E27FC236}">
                <a16:creationId xmlns:a16="http://schemas.microsoft.com/office/drawing/2014/main" id="{49BCF35C-7FF0-4CF1-B82B-E3445249BFC3}"/>
              </a:ext>
            </a:extLst>
          </p:cNvPr>
          <p:cNvSpPr>
            <a:spLocks noGrp="1"/>
          </p:cNvSpPr>
          <p:nvPr>
            <p:ph sz="quarter" idx="1"/>
          </p:nvPr>
        </p:nvSpPr>
        <p:spPr>
          <a:xfrm>
            <a:off x="1189608" y="1897650"/>
            <a:ext cx="8825232" cy="4401845"/>
          </a:xfrm>
        </p:spPr>
        <p:txBody>
          <a:bodyPr>
            <a:normAutofit fontScale="92500" lnSpcReduction="20000"/>
          </a:bodyPr>
          <a:lstStyle/>
          <a:p>
            <a:pPr marL="0" indent="0">
              <a:lnSpc>
                <a:spcPct val="100000"/>
              </a:lnSpc>
              <a:spcBef>
                <a:spcPts val="0"/>
              </a:spcBef>
              <a:buNone/>
            </a:pPr>
            <a:r>
              <a:rPr lang="en-US" sz="2000" b="1" dirty="0">
                <a:latin typeface="Open Sans"/>
                <a:ea typeface="Times New Roman" panose="02020603050405020304" pitchFamily="18" charset="0"/>
                <a:cs typeface="Times New Roman" panose="02020603050405020304" pitchFamily="18" charset="0"/>
              </a:rPr>
              <a:t>CDC Link: </a:t>
            </a:r>
            <a:r>
              <a:rPr lang="en-US" sz="2000" b="1" u="sng" dirty="0">
                <a:solidFill>
                  <a:srgbClr val="0070C0"/>
                </a:solidFill>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https://www.cdc.gov/coronavirus/2019-ncov/need-extra-precautions/older-adults.html</a:t>
            </a:r>
            <a:endParaRPr lang="en-US" sz="2000" b="1" dirty="0">
              <a:solidFill>
                <a:srgbClr val="0070C0"/>
              </a:solidFill>
              <a:latin typeface="Calibri" panose="020F0502020204030204" pitchFamily="34" charset="0"/>
              <a:ea typeface="Calibri" panose="020F0502020204030204" pitchFamily="34" charset="0"/>
            </a:endParaRPr>
          </a:p>
          <a:p>
            <a:pPr>
              <a:lnSpc>
                <a:spcPct val="100000"/>
              </a:lnSpc>
              <a:spcBef>
                <a:spcPts val="0"/>
              </a:spcBef>
            </a:pPr>
            <a:endParaRPr lang="en-US" sz="1800" dirty="0">
              <a:latin typeface="Open Sans"/>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1800" dirty="0">
                <a:latin typeface="Open Sans"/>
                <a:ea typeface="Times New Roman" panose="02020603050405020304" pitchFamily="18" charset="0"/>
                <a:cs typeface="Times New Roman" panose="02020603050405020304" pitchFamily="18" charset="0"/>
              </a:rPr>
              <a:t>If you are at increased risk for severe illness, consider avoiding high-risk gatherings. </a:t>
            </a:r>
            <a:br>
              <a:rPr lang="en-US" sz="1800" dirty="0">
                <a:latin typeface="Open Sans"/>
                <a:ea typeface="Times New Roman" panose="02020603050405020304" pitchFamily="18" charset="0"/>
                <a:cs typeface="Times New Roman" panose="02020603050405020304" pitchFamily="18" charset="0"/>
              </a:rPr>
            </a:br>
            <a:r>
              <a:rPr lang="en-US" sz="1800" dirty="0">
                <a:latin typeface="Open Sans"/>
                <a:ea typeface="Times New Roman" panose="02020603050405020304" pitchFamily="18" charset="0"/>
                <a:cs typeface="Times New Roman" panose="02020603050405020304" pitchFamily="18" charset="0"/>
              </a:rPr>
              <a:t>The risk of COVID-19 spreading at events and gatherings increases as follows:</a:t>
            </a:r>
            <a:endParaRPr lang="en-US" sz="1800" dirty="0">
              <a:latin typeface="Calibri" panose="020F0502020204030204" pitchFamily="34" charset="0"/>
              <a:ea typeface="Calibri" panose="020F0502020204030204" pitchFamily="34" charset="0"/>
            </a:endParaRPr>
          </a:p>
          <a:p>
            <a:pPr>
              <a:lnSpc>
                <a:spcPct val="100000"/>
              </a:lnSpc>
              <a:spcBef>
                <a:spcPts val="600"/>
              </a:spcBef>
              <a:spcAft>
                <a:spcPts val="600"/>
              </a:spcAft>
            </a:pPr>
            <a:r>
              <a:rPr lang="en-US" b="1" dirty="0">
                <a:latin typeface="Open Sans"/>
                <a:ea typeface="Times New Roman" panose="02020603050405020304" pitchFamily="18" charset="0"/>
                <a:cs typeface="Times New Roman" panose="02020603050405020304" pitchFamily="18" charset="0"/>
              </a:rPr>
              <a:t>Lowest risk</a:t>
            </a:r>
            <a:r>
              <a:rPr lang="en-US" dirty="0">
                <a:latin typeface="Open Sans"/>
                <a:ea typeface="Times New Roman" panose="02020603050405020304" pitchFamily="18" charset="0"/>
                <a:cs typeface="Times New Roman" panose="02020603050405020304" pitchFamily="18" charset="0"/>
              </a:rPr>
              <a:t>: Virtual-only activities, events, and gatherings.</a:t>
            </a:r>
            <a:endParaRPr lang="en-US" dirty="0">
              <a:latin typeface="Calibri" panose="020F0502020204030204" pitchFamily="34" charset="0"/>
              <a:ea typeface="Calibri" panose="020F0502020204030204" pitchFamily="34" charset="0"/>
            </a:endParaRPr>
          </a:p>
          <a:p>
            <a:pPr>
              <a:lnSpc>
                <a:spcPct val="100000"/>
              </a:lnSpc>
              <a:spcBef>
                <a:spcPts val="600"/>
              </a:spcBef>
              <a:spcAft>
                <a:spcPts val="600"/>
              </a:spcAft>
            </a:pPr>
            <a:r>
              <a:rPr lang="en-US" b="1" dirty="0">
                <a:latin typeface="Open Sans"/>
                <a:ea typeface="Times New Roman" panose="02020603050405020304" pitchFamily="18" charset="0"/>
                <a:cs typeface="Times New Roman" panose="02020603050405020304" pitchFamily="18" charset="0"/>
              </a:rPr>
              <a:t>More risk</a:t>
            </a:r>
            <a:r>
              <a:rPr lang="en-US" dirty="0">
                <a:latin typeface="Open Sans"/>
                <a:ea typeface="Times New Roman" panose="02020603050405020304" pitchFamily="18" charset="0"/>
                <a:cs typeface="Times New Roman" panose="02020603050405020304" pitchFamily="18" charset="0"/>
              </a:rPr>
              <a:t>: Smaller outdoor and in-person gatherings in which individuals from different households remain spaced at least 6 feet apart, wear cloth face coverings, do not share objects, and come from the same local area (e.g., community, town, city, or county).</a:t>
            </a:r>
            <a:endParaRPr lang="en-US" dirty="0">
              <a:latin typeface="Calibri" panose="020F0502020204030204" pitchFamily="34" charset="0"/>
              <a:ea typeface="Calibri" panose="020F0502020204030204" pitchFamily="34" charset="0"/>
            </a:endParaRPr>
          </a:p>
          <a:p>
            <a:pPr>
              <a:lnSpc>
                <a:spcPct val="100000"/>
              </a:lnSpc>
              <a:spcBef>
                <a:spcPts val="600"/>
              </a:spcBef>
              <a:spcAft>
                <a:spcPts val="600"/>
              </a:spcAft>
            </a:pPr>
            <a:r>
              <a:rPr lang="en-US" b="1" dirty="0">
                <a:latin typeface="Open Sans"/>
                <a:ea typeface="Times New Roman" panose="02020603050405020304" pitchFamily="18" charset="0"/>
                <a:cs typeface="Times New Roman" panose="02020603050405020304" pitchFamily="18" charset="0"/>
              </a:rPr>
              <a:t>Higher risk:</a:t>
            </a:r>
            <a:r>
              <a:rPr lang="en-US" dirty="0">
                <a:latin typeface="Open Sans"/>
                <a:ea typeface="Times New Roman" panose="02020603050405020304" pitchFamily="18" charset="0"/>
                <a:cs typeface="Times New Roman" panose="02020603050405020304" pitchFamily="18" charset="0"/>
              </a:rPr>
              <a:t> Medium-sized in-person gatherings that are adapted to allow individuals to remain spaced at least 6 feet apart and with attendees coming from outside the local area.</a:t>
            </a:r>
            <a:endParaRPr lang="en-US" dirty="0">
              <a:latin typeface="Calibri" panose="020F0502020204030204" pitchFamily="34" charset="0"/>
              <a:ea typeface="Calibri" panose="020F0502020204030204" pitchFamily="34" charset="0"/>
            </a:endParaRPr>
          </a:p>
          <a:p>
            <a:pPr>
              <a:lnSpc>
                <a:spcPct val="100000"/>
              </a:lnSpc>
              <a:spcBef>
                <a:spcPts val="600"/>
              </a:spcBef>
              <a:spcAft>
                <a:spcPts val="600"/>
              </a:spcAft>
            </a:pPr>
            <a:r>
              <a:rPr lang="en-US" b="1" dirty="0">
                <a:latin typeface="Open Sans"/>
                <a:ea typeface="Times New Roman" panose="02020603050405020304" pitchFamily="18" charset="0"/>
                <a:cs typeface="Times New Roman" panose="02020603050405020304" pitchFamily="18" charset="0"/>
              </a:rPr>
              <a:t>Highest risk</a:t>
            </a:r>
            <a:r>
              <a:rPr lang="en-US" dirty="0">
                <a:latin typeface="Open Sans"/>
                <a:ea typeface="Times New Roman" panose="02020603050405020304" pitchFamily="18" charset="0"/>
                <a:cs typeface="Times New Roman" panose="02020603050405020304" pitchFamily="18" charset="0"/>
              </a:rPr>
              <a:t>: Large in-person gatherings where it is difficult for individuals to remain spaced at least 6 feet </a:t>
            </a:r>
            <a:endParaRPr lang="en-US" dirty="0">
              <a:latin typeface="Calibri" panose="020F0502020204030204" pitchFamily="34" charset="0"/>
              <a:ea typeface="Calibri" panose="020F0502020204030204" pitchFamily="34" charset="0"/>
            </a:endParaRPr>
          </a:p>
        </p:txBody>
      </p:sp>
      <p:sp>
        <p:nvSpPr>
          <p:cNvPr id="5" name="Footer Placeholder 4">
            <a:extLst>
              <a:ext uri="{FF2B5EF4-FFF2-40B4-BE49-F238E27FC236}">
                <a16:creationId xmlns:a16="http://schemas.microsoft.com/office/drawing/2014/main" id="{DA180DB1-CE98-4107-8D45-C781EE21C4A0}"/>
              </a:ext>
            </a:extLst>
          </p:cNvPr>
          <p:cNvSpPr>
            <a:spLocks noGrp="1"/>
          </p:cNvSpPr>
          <p:nvPr>
            <p:ph type="ftr" sz="quarter" idx="11"/>
          </p:nvPr>
        </p:nvSpPr>
        <p:spPr/>
        <p:txBody>
          <a:bodyPr/>
          <a:lstStyle/>
          <a:p>
            <a:r>
              <a:rPr lang="en-US"/>
              <a:t>Preparing for remote Medicare Open Enrollment Toolkit</a:t>
            </a:r>
          </a:p>
        </p:txBody>
      </p:sp>
    </p:spTree>
    <p:extLst>
      <p:ext uri="{BB962C8B-B14F-4D97-AF65-F5344CB8AC3E}">
        <p14:creationId xmlns:p14="http://schemas.microsoft.com/office/powerpoint/2010/main" val="1662268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6760-E09A-4DE7-83DE-6CEE9E01D777}"/>
              </a:ext>
            </a:extLst>
          </p:cNvPr>
          <p:cNvSpPr>
            <a:spLocks noGrp="1"/>
          </p:cNvSpPr>
          <p:nvPr>
            <p:ph type="title"/>
          </p:nvPr>
        </p:nvSpPr>
        <p:spPr/>
        <p:txBody>
          <a:bodyPr/>
          <a:lstStyle/>
          <a:p>
            <a:r>
              <a:rPr lang="en-US" dirty="0"/>
              <a:t>White House Guidance</a:t>
            </a:r>
          </a:p>
        </p:txBody>
      </p:sp>
      <p:sp>
        <p:nvSpPr>
          <p:cNvPr id="4" name="Content Placeholder 3">
            <a:extLst>
              <a:ext uri="{FF2B5EF4-FFF2-40B4-BE49-F238E27FC236}">
                <a16:creationId xmlns:a16="http://schemas.microsoft.com/office/drawing/2014/main" id="{82FF0A8F-4F1E-497E-9410-7998DCCB3240}"/>
              </a:ext>
            </a:extLst>
          </p:cNvPr>
          <p:cNvSpPr>
            <a:spLocks noGrp="1"/>
          </p:cNvSpPr>
          <p:nvPr>
            <p:ph sz="quarter" idx="1"/>
          </p:nvPr>
        </p:nvSpPr>
        <p:spPr>
          <a:xfrm>
            <a:off x="1244398" y="1885628"/>
            <a:ext cx="8592060" cy="4248335"/>
          </a:xfrm>
        </p:spPr>
        <p:txBody>
          <a:bodyPr>
            <a:normAutofit/>
          </a:bodyPr>
          <a:lstStyle/>
          <a:p>
            <a:pPr>
              <a:spcBef>
                <a:spcPts val="600"/>
              </a:spcBef>
              <a:spcAft>
                <a:spcPts val="600"/>
              </a:spcAft>
              <a:buSzPct val="72000"/>
              <a:buFont typeface="Wingdings" panose="05000000000000000000" pitchFamily="2" charset="2"/>
              <a:buChar char="q"/>
            </a:pPr>
            <a:r>
              <a:rPr lang="en-US" sz="2000" b="1" u="sng" dirty="0">
                <a:solidFill>
                  <a:srgbClr val="0070C0"/>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 https://www.whitehouse.gov/openingamerica/</a:t>
            </a:r>
            <a:endParaRPr lang="en-US" sz="2000" b="1" dirty="0">
              <a:solidFill>
                <a:srgbClr val="0070C0"/>
              </a:solidFill>
              <a:latin typeface="Calibri" panose="020F0502020204030204" pitchFamily="34" charset="0"/>
              <a:ea typeface="Calibri" panose="020F0502020204030204" pitchFamily="34" charset="0"/>
            </a:endParaRPr>
          </a:p>
          <a:p>
            <a:pPr>
              <a:spcBef>
                <a:spcPts val="600"/>
              </a:spcBef>
              <a:spcAft>
                <a:spcPts val="600"/>
              </a:spcAft>
              <a:buSzPct val="72000"/>
              <a:buFont typeface="Wingdings" panose="05000000000000000000" pitchFamily="2" charset="2"/>
              <a:buChar char="q"/>
            </a:pPr>
            <a:r>
              <a:rPr lang="en-US" sz="2000" b="1" dirty="0">
                <a:latin typeface="Calibri" panose="020F0502020204030204" pitchFamily="34" charset="0"/>
                <a:ea typeface="Calibri" panose="020F0502020204030204" pitchFamily="34" charset="0"/>
              </a:rPr>
              <a:t> Phase 1: ALL </a:t>
            </a:r>
            <a:r>
              <a:rPr lang="en-US" sz="2000" b="1" u="sng" dirty="0">
                <a:solidFill>
                  <a:srgbClr val="0070C0"/>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VULNERABLE INDIVIDUALS</a:t>
            </a:r>
            <a:r>
              <a:rPr lang="en-US" sz="2000" dirty="0">
                <a:solidFill>
                  <a:srgbClr val="0070C0"/>
                </a:solidFill>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should continue to shelter in place.</a:t>
            </a:r>
          </a:p>
          <a:p>
            <a:pPr marL="457200" lvl="1" indent="-285750">
              <a:spcBef>
                <a:spcPts val="600"/>
              </a:spcBef>
              <a:spcAft>
                <a:spcPts val="600"/>
              </a:spcAft>
              <a:buSzPct val="72000"/>
              <a:buFont typeface="Wingdings" panose="05000000000000000000" pitchFamily="2" charset="2"/>
              <a:buChar char="q"/>
            </a:pPr>
            <a:r>
              <a:rPr lang="en-US" sz="1800" dirty="0">
                <a:latin typeface="Calibri" panose="020F0502020204030204" pitchFamily="34" charset="0"/>
                <a:ea typeface="Calibri" panose="020F0502020204030204" pitchFamily="34" charset="0"/>
              </a:rPr>
              <a:t>Members of households with vulnerable residents should be aware that by returning to work or other environments where distancing is not practical, they could carry the virus back home. Precautions should be taken to isolate from vulnerable residents. </a:t>
            </a:r>
          </a:p>
          <a:p>
            <a:pPr>
              <a:spcBef>
                <a:spcPts val="600"/>
              </a:spcBef>
              <a:spcAft>
                <a:spcPts val="600"/>
              </a:spcAft>
              <a:buSzPct val="72000"/>
              <a:buFont typeface="Wingdings" panose="05000000000000000000" pitchFamily="2" charset="2"/>
              <a:buChar char="q"/>
            </a:pPr>
            <a:r>
              <a:rPr lang="en-US" sz="2000" b="1" dirty="0">
                <a:latin typeface="Calibri" panose="020F0502020204030204" pitchFamily="34" charset="0"/>
                <a:ea typeface="Calibri" panose="020F0502020204030204" pitchFamily="34" charset="0"/>
              </a:rPr>
              <a:t> Phase 2: ALL </a:t>
            </a:r>
            <a:r>
              <a:rPr lang="en-US" sz="2000" b="1" u="sng" dirty="0">
                <a:solidFill>
                  <a:srgbClr val="0070C0"/>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VULNERABLE INDIVIDUALS</a:t>
            </a:r>
            <a:r>
              <a:rPr lang="en-US" sz="2000" dirty="0">
                <a:solidFill>
                  <a:srgbClr val="0070C0"/>
                </a:solidFill>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should continue to shelter in place.</a:t>
            </a:r>
          </a:p>
          <a:p>
            <a:pPr marL="457200" lvl="1" indent="-285750">
              <a:spcBef>
                <a:spcPts val="600"/>
              </a:spcBef>
              <a:spcAft>
                <a:spcPts val="600"/>
              </a:spcAft>
              <a:buSzPct val="72000"/>
              <a:buFont typeface="Wingdings" panose="05000000000000000000" pitchFamily="2" charset="2"/>
              <a:buChar char="q"/>
            </a:pPr>
            <a:r>
              <a:rPr lang="en-US" sz="1800" dirty="0">
                <a:latin typeface="Calibri" panose="020F0502020204030204" pitchFamily="34" charset="0"/>
                <a:ea typeface="Calibri" panose="020F0502020204030204" pitchFamily="34" charset="0"/>
              </a:rPr>
              <a:t>Members of households with vulnerable residents should be aware that by returning to work or other environments where distancing is not practical, they could carry the virus back home. Precautions should be taken to isolate from vulnerable residents. </a:t>
            </a:r>
          </a:p>
          <a:p>
            <a:pPr>
              <a:spcBef>
                <a:spcPts val="600"/>
              </a:spcBef>
              <a:spcAft>
                <a:spcPts val="600"/>
              </a:spcAft>
              <a:buSzPct val="72000"/>
              <a:buFont typeface="Wingdings" panose="05000000000000000000" pitchFamily="2" charset="2"/>
              <a:buChar char="q"/>
            </a:pPr>
            <a:r>
              <a:rPr lang="en-US" sz="2000" b="1" dirty="0">
                <a:latin typeface="Calibri" panose="020F0502020204030204" pitchFamily="34" charset="0"/>
                <a:ea typeface="Calibri" panose="020F0502020204030204" pitchFamily="34" charset="0"/>
              </a:rPr>
              <a:t> Phase 3:</a:t>
            </a:r>
            <a:r>
              <a:rPr lang="en-US" sz="2000" dirty="0">
                <a:latin typeface="Calibri" panose="020F0502020204030204" pitchFamily="34" charset="0"/>
                <a:ea typeface="Calibri" panose="020F0502020204030204" pitchFamily="34" charset="0"/>
              </a:rPr>
              <a:t> </a:t>
            </a:r>
            <a:r>
              <a:rPr lang="en-US" sz="2000" b="1" u="sng" dirty="0">
                <a:solidFill>
                  <a:srgbClr val="0070C0"/>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VULNERABLE INDIVIDUALS</a:t>
            </a:r>
            <a:r>
              <a:rPr lang="en-US" sz="2000" dirty="0">
                <a:solidFill>
                  <a:srgbClr val="0070C0"/>
                </a:solidFill>
                <a:latin typeface="Calibri" panose="020F0502020204030204" pitchFamily="34" charset="0"/>
                <a:ea typeface="Calibri" panose="020F0502020204030204" pitchFamily="34" charset="0"/>
              </a:rPr>
              <a:t> </a:t>
            </a:r>
            <a:r>
              <a:rPr lang="en-US" sz="2000" dirty="0">
                <a:latin typeface="Calibri" panose="020F0502020204030204" pitchFamily="34" charset="0"/>
                <a:ea typeface="Calibri" panose="020F0502020204030204" pitchFamily="34" charset="0"/>
              </a:rPr>
              <a:t>can resume public interactions, but:</a:t>
            </a:r>
          </a:p>
          <a:p>
            <a:pPr marL="457200" lvl="1" indent="-285750">
              <a:spcBef>
                <a:spcPts val="600"/>
              </a:spcBef>
              <a:spcAft>
                <a:spcPts val="600"/>
              </a:spcAft>
              <a:buSzPct val="72000"/>
              <a:buFont typeface="Wingdings" panose="05000000000000000000" pitchFamily="2" charset="2"/>
              <a:buChar char="q"/>
            </a:pPr>
            <a:r>
              <a:rPr lang="en-US" sz="1800" dirty="0">
                <a:latin typeface="Calibri" panose="020F0502020204030204" pitchFamily="34" charset="0"/>
                <a:ea typeface="Calibri" panose="020F0502020204030204" pitchFamily="34" charset="0"/>
              </a:rPr>
              <a:t>Should practice physical distancing, minimizing exposure to social settings where distancing may not be practical, unless precautionary measures are observed.</a:t>
            </a:r>
          </a:p>
        </p:txBody>
      </p:sp>
      <p:sp>
        <p:nvSpPr>
          <p:cNvPr id="5" name="Footer Placeholder 4">
            <a:extLst>
              <a:ext uri="{FF2B5EF4-FFF2-40B4-BE49-F238E27FC236}">
                <a16:creationId xmlns:a16="http://schemas.microsoft.com/office/drawing/2014/main" id="{1278CC24-1549-4942-9175-563E1B521DAB}"/>
              </a:ext>
            </a:extLst>
          </p:cNvPr>
          <p:cNvSpPr>
            <a:spLocks noGrp="1"/>
          </p:cNvSpPr>
          <p:nvPr>
            <p:ph type="ftr" sz="quarter" idx="11"/>
          </p:nvPr>
        </p:nvSpPr>
        <p:spPr/>
        <p:txBody>
          <a:bodyPr/>
          <a:lstStyle/>
          <a:p>
            <a:r>
              <a:rPr lang="en-US"/>
              <a:t>Preparing for remote Medicare Open Enrollment Toolkit</a:t>
            </a:r>
          </a:p>
        </p:txBody>
      </p:sp>
    </p:spTree>
    <p:extLst>
      <p:ext uri="{BB962C8B-B14F-4D97-AF65-F5344CB8AC3E}">
        <p14:creationId xmlns:p14="http://schemas.microsoft.com/office/powerpoint/2010/main" val="81127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AD5AB-46B8-445A-807D-62B1C28473DD}"/>
              </a:ext>
            </a:extLst>
          </p:cNvPr>
          <p:cNvSpPr>
            <a:spLocks noGrp="1"/>
          </p:cNvSpPr>
          <p:nvPr>
            <p:ph type="title"/>
          </p:nvPr>
        </p:nvSpPr>
        <p:spPr/>
        <p:txBody>
          <a:bodyPr/>
          <a:lstStyle/>
          <a:p>
            <a:r>
              <a:rPr lang="en-US" dirty="0"/>
              <a:t>Definition of Vulnerable American</a:t>
            </a:r>
          </a:p>
        </p:txBody>
      </p:sp>
      <p:sp>
        <p:nvSpPr>
          <p:cNvPr id="4" name="Content Placeholder 3">
            <a:extLst>
              <a:ext uri="{FF2B5EF4-FFF2-40B4-BE49-F238E27FC236}">
                <a16:creationId xmlns:a16="http://schemas.microsoft.com/office/drawing/2014/main" id="{FE1F42C2-D6BA-4813-9116-1A64C0885870}"/>
              </a:ext>
            </a:extLst>
          </p:cNvPr>
          <p:cNvSpPr>
            <a:spLocks noGrp="1"/>
          </p:cNvSpPr>
          <p:nvPr>
            <p:ph sz="quarter" idx="1"/>
          </p:nvPr>
        </p:nvSpPr>
        <p:spPr/>
        <p:txBody>
          <a:bodyPr/>
          <a:lstStyle/>
          <a:p>
            <a:pPr marL="320040" lvl="1">
              <a:spcBef>
                <a:spcPts val="600"/>
              </a:spcBef>
              <a:spcAft>
                <a:spcPts val="600"/>
              </a:spcAft>
            </a:pPr>
            <a:r>
              <a:rPr lang="en-US" sz="2400" dirty="0">
                <a:latin typeface="Calibri" panose="020F0502020204030204" pitchFamily="34" charset="0"/>
                <a:ea typeface="Calibri" panose="020F0502020204030204" pitchFamily="34" charset="0"/>
              </a:rPr>
              <a:t>Elderly individuals</a:t>
            </a:r>
          </a:p>
          <a:p>
            <a:pPr marL="320040" lvl="1">
              <a:spcBef>
                <a:spcPts val="600"/>
              </a:spcBef>
              <a:spcAft>
                <a:spcPts val="600"/>
              </a:spcAft>
            </a:pPr>
            <a:r>
              <a:rPr lang="en-US" sz="2400" dirty="0">
                <a:latin typeface="Calibri" panose="020F0502020204030204" pitchFamily="34" charset="0"/>
                <a:ea typeface="Calibri" panose="020F0502020204030204" pitchFamily="34" charset="0"/>
              </a:rPr>
              <a:t>Individuals with serious underlying health conditions, including high blood pressure, chronic lung disease, diabetes, obesity, asthma, and those whose immune system is compromised such as by chemotherapy for cancer and other conditions requiring such therapy.</a:t>
            </a:r>
          </a:p>
          <a:p>
            <a:endParaRPr lang="en-US" dirty="0"/>
          </a:p>
        </p:txBody>
      </p:sp>
      <p:sp>
        <p:nvSpPr>
          <p:cNvPr id="5" name="Footer Placeholder 4">
            <a:extLst>
              <a:ext uri="{FF2B5EF4-FFF2-40B4-BE49-F238E27FC236}">
                <a16:creationId xmlns:a16="http://schemas.microsoft.com/office/drawing/2014/main" id="{4781EFC2-DEE7-4E18-B95F-00AAFE7FD318}"/>
              </a:ext>
            </a:extLst>
          </p:cNvPr>
          <p:cNvSpPr>
            <a:spLocks noGrp="1"/>
          </p:cNvSpPr>
          <p:nvPr>
            <p:ph type="ftr" sz="quarter" idx="11"/>
          </p:nvPr>
        </p:nvSpPr>
        <p:spPr/>
        <p:txBody>
          <a:bodyPr/>
          <a:lstStyle/>
          <a:p>
            <a:r>
              <a:rPr lang="en-US"/>
              <a:t>Preparing for remote Medicare Open Enrollment Toolkit</a:t>
            </a:r>
          </a:p>
        </p:txBody>
      </p:sp>
    </p:spTree>
    <p:extLst>
      <p:ext uri="{BB962C8B-B14F-4D97-AF65-F5344CB8AC3E}">
        <p14:creationId xmlns:p14="http://schemas.microsoft.com/office/powerpoint/2010/main" val="1923786054"/>
      </p:ext>
    </p:extLst>
  </p:cSld>
  <p:clrMapOvr>
    <a:masterClrMapping/>
  </p:clrMapOvr>
</p:sld>
</file>

<file path=ppt/theme/theme1.xml><?xml version="1.0" encoding="utf-8"?>
<a:theme xmlns:a="http://schemas.openxmlformats.org/drawingml/2006/main" name="Retrospect">
  <a:themeElements>
    <a:clrScheme name="Custom 10">
      <a:dk1>
        <a:srgbClr val="000000"/>
      </a:dk1>
      <a:lt1>
        <a:sysClr val="window" lastClr="FFFFFF"/>
      </a:lt1>
      <a:dk2>
        <a:srgbClr val="075290"/>
      </a:dk2>
      <a:lt2>
        <a:srgbClr val="CCDDEA"/>
      </a:lt2>
      <a:accent1>
        <a:srgbClr val="EC7A14"/>
      </a:accent1>
      <a:accent2>
        <a:srgbClr val="075290"/>
      </a:accent2>
      <a:accent3>
        <a:srgbClr val="49825C"/>
      </a:accent3>
      <a:accent4>
        <a:srgbClr val="F9A11C"/>
      </a:accent4>
      <a:accent5>
        <a:srgbClr val="ACD0B8"/>
      </a:accent5>
      <a:accent6>
        <a:srgbClr val="F3AD6D"/>
      </a:accent6>
      <a:hlink>
        <a:srgbClr val="075290"/>
      </a:hlink>
      <a:folHlink>
        <a:srgbClr val="8C8C8C"/>
      </a:folHlink>
    </a:clrScheme>
    <a:fontScheme name="OHIC">
      <a:majorFont>
        <a:latin typeface="Verdana Pro Black"/>
        <a:ea typeface=""/>
        <a:cs typeface=""/>
      </a:majorFont>
      <a:minorFont>
        <a:latin typeface="Verdana Pro"/>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Custom 12">
      <a:dk1>
        <a:srgbClr val="000000"/>
      </a:dk1>
      <a:lt1>
        <a:sysClr val="window" lastClr="FFFFFF"/>
      </a:lt1>
      <a:dk2>
        <a:srgbClr val="075290"/>
      </a:dk2>
      <a:lt2>
        <a:srgbClr val="CCDDEA"/>
      </a:lt2>
      <a:accent1>
        <a:srgbClr val="BF1E2D"/>
      </a:accent1>
      <a:accent2>
        <a:srgbClr val="075290"/>
      </a:accent2>
      <a:accent3>
        <a:srgbClr val="49825C"/>
      </a:accent3>
      <a:accent4>
        <a:srgbClr val="F9A11C"/>
      </a:accent4>
      <a:accent5>
        <a:srgbClr val="ACD0B8"/>
      </a:accent5>
      <a:accent6>
        <a:srgbClr val="F3AD6D"/>
      </a:accent6>
      <a:hlink>
        <a:srgbClr val="075290"/>
      </a:hlink>
      <a:folHlink>
        <a:srgbClr val="8C8C8C"/>
      </a:folHlink>
    </a:clrScheme>
    <a:fontScheme name="OHIC">
      <a:majorFont>
        <a:latin typeface="Verdana Pro Black"/>
        <a:ea typeface=""/>
        <a:cs typeface=""/>
      </a:majorFont>
      <a:minorFont>
        <a:latin typeface="Verdana Pro"/>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BC32960E01364F98E595C96A445371" ma:contentTypeVersion="11" ma:contentTypeDescription="Create a new document." ma:contentTypeScope="" ma:versionID="dd36bb68eac513f6bc2107c987f788e4">
  <xsd:schema xmlns:xsd="http://www.w3.org/2001/XMLSchema" xmlns:xs="http://www.w3.org/2001/XMLSchema" xmlns:p="http://schemas.microsoft.com/office/2006/metadata/properties" xmlns:ns3="b195d4e8-8432-4200-8c96-8c86ecf2b5cb" xmlns:ns4="124b6c5f-fb2e-448b-8515-2b16deea1096" targetNamespace="http://schemas.microsoft.com/office/2006/metadata/properties" ma:root="true" ma:fieldsID="936d9159f5d4c8236a26ca405a9e364e" ns3:_="" ns4:_="">
    <xsd:import namespace="b195d4e8-8432-4200-8c96-8c86ecf2b5cb"/>
    <xsd:import namespace="124b6c5f-fb2e-448b-8515-2b16deea109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95d4e8-8432-4200-8c96-8c86ecf2b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4b6c5f-fb2e-448b-8515-2b16deea10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1BABBB-5861-4EE4-871F-3253D0463FE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B084DAE-3D47-4557-A296-CE9B096A1017}">
  <ds:schemaRefs>
    <ds:schemaRef ds:uri="http://schemas.microsoft.com/sharepoint/v3/contenttype/forms"/>
  </ds:schemaRefs>
</ds:datastoreItem>
</file>

<file path=customXml/itemProps3.xml><?xml version="1.0" encoding="utf-8"?>
<ds:datastoreItem xmlns:ds="http://schemas.openxmlformats.org/officeDocument/2006/customXml" ds:itemID="{AA376BB8-1AB6-44FF-9124-4FE8DAF900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95d4e8-8432-4200-8c96-8c86ecf2b5cb"/>
    <ds:schemaRef ds:uri="124b6c5f-fb2e-448b-8515-2b16deea1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83</TotalTime>
  <Words>610</Words>
  <Application>Microsoft Office PowerPoint</Application>
  <PresentationFormat>Widescreen</PresentationFormat>
  <Paragraphs>53</Paragraphs>
  <Slides>6</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vt:i4>
      </vt:variant>
    </vt:vector>
  </HeadingPairs>
  <TitlesOfParts>
    <vt:vector size="16" baseType="lpstr">
      <vt:lpstr>Arial</vt:lpstr>
      <vt:lpstr>Calibri</vt:lpstr>
      <vt:lpstr>Courier New</vt:lpstr>
      <vt:lpstr>Helvetica</vt:lpstr>
      <vt:lpstr>Open Sans</vt:lpstr>
      <vt:lpstr>Verdana Pro</vt:lpstr>
      <vt:lpstr>Verdana Pro Black</vt:lpstr>
      <vt:lpstr>Wingdings</vt:lpstr>
      <vt:lpstr>Retrospect</vt:lpstr>
      <vt:lpstr>1_Retrospect</vt:lpstr>
      <vt:lpstr>Federal COVID-19 Guidance</vt:lpstr>
      <vt:lpstr>Administration for Community Living, Office of Healthcare Information and Counseling</vt:lpstr>
      <vt:lpstr>CDC Guidance for specific populations</vt:lpstr>
      <vt:lpstr>CDC on Risk at Events </vt:lpstr>
      <vt:lpstr>White House Guidance</vt:lpstr>
      <vt:lpstr>Definition of Vulnerable American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Burk</dc:creator>
  <cp:lastModifiedBy>Ginny Paulson</cp:lastModifiedBy>
  <cp:revision>10</cp:revision>
  <dcterms:created xsi:type="dcterms:W3CDTF">2020-08-03T12:39:24Z</dcterms:created>
  <dcterms:modified xsi:type="dcterms:W3CDTF">2020-08-26T13:42:14Z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0x010100CCBC32960E01364F98E595C96A445371</vt:lpwstr>
  </property>
</Properties>
</file>