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32" r:id="rId2"/>
    <p:sldId id="346" r:id="rId3"/>
    <p:sldId id="308" r:id="rId4"/>
    <p:sldId id="335" r:id="rId5"/>
    <p:sldId id="336" r:id="rId6"/>
    <p:sldId id="340" r:id="rId7"/>
    <p:sldId id="342" r:id="rId8"/>
    <p:sldId id="344" r:id="rId9"/>
    <p:sldId id="337" r:id="rId10"/>
    <p:sldId id="338" r:id="rId11"/>
    <p:sldId id="333" r:id="rId12"/>
    <p:sldId id="309" r:id="rId13"/>
    <p:sldId id="310" r:id="rId14"/>
    <p:sldId id="343" r:id="rId15"/>
    <p:sldId id="349" r:id="rId16"/>
    <p:sldId id="345" r:id="rId17"/>
    <p:sldId id="356" r:id="rId18"/>
    <p:sldId id="357" r:id="rId19"/>
    <p:sldId id="358" r:id="rId20"/>
    <p:sldId id="359" r:id="rId21"/>
    <p:sldId id="360" r:id="rId22"/>
    <p:sldId id="361" r:id="rId23"/>
    <p:sldId id="362" r:id="rId24"/>
    <p:sldId id="363" r:id="rId25"/>
    <p:sldId id="353" r:id="rId26"/>
    <p:sldId id="364" r:id="rId27"/>
    <p:sldId id="354" r:id="rId28"/>
    <p:sldId id="365" r:id="rId29"/>
    <p:sldId id="322" r:id="rId30"/>
    <p:sldId id="366" r:id="rId31"/>
    <p:sldId id="348" r:id="rId32"/>
    <p:sldId id="369" r:id="rId33"/>
    <p:sldId id="368" r:id="rId34"/>
    <p:sldId id="367" r:id="rId35"/>
    <p:sldId id="326" r:id="rId36"/>
    <p:sldId id="327" r:id="rId37"/>
    <p:sldId id="328" r:id="rId38"/>
    <p:sldId id="264" r:id="rId39"/>
    <p:sldId id="370" r:id="rId40"/>
  </p:sldIdLst>
  <p:sldSz cx="9144000" cy="6858000" type="screen4x3"/>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F90"/>
    <a:srgbClr val="B5D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8953" autoAdjust="0"/>
  </p:normalViewPr>
  <p:slideViewPr>
    <p:cSldViewPr>
      <p:cViewPr varScale="1">
        <p:scale>
          <a:sx n="88" d="100"/>
          <a:sy n="88" d="100"/>
        </p:scale>
        <p:origin x="21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22"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14D4532-06E6-41D1-9B01-A9BBCBF84EA4}" type="datetimeFigureOut">
              <a:rPr lang="en-US" smtClean="0"/>
              <a:pPr/>
              <a:t>10/3/2018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EB4DB3F-86A9-4140-B705-098B66A0326A}" type="slidenum">
              <a:rPr lang="en-US" smtClean="0"/>
              <a:pPr/>
              <a:t>‹#›</a:t>
            </a:fld>
            <a:endParaRPr lang="en-US"/>
          </a:p>
        </p:txBody>
      </p:sp>
    </p:spTree>
    <p:extLst>
      <p:ext uri="{BB962C8B-B14F-4D97-AF65-F5344CB8AC3E}">
        <p14:creationId xmlns:p14="http://schemas.microsoft.com/office/powerpoint/2010/main" val="116082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B9BBB8-96FF-41D5-9A60-2959036AE265}" type="datetimeFigureOut">
              <a:rPr lang="en-US" smtClean="0"/>
              <a:pPr/>
              <a:t>10/3/2018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578678-88A4-4BE9-BB45-C5BDA72D90F8}" type="slidenum">
              <a:rPr lang="en-US" smtClean="0"/>
              <a:pPr/>
              <a:t>‹#›</a:t>
            </a:fld>
            <a:endParaRPr lang="en-US"/>
          </a:p>
        </p:txBody>
      </p:sp>
    </p:spTree>
    <p:extLst>
      <p:ext uri="{BB962C8B-B14F-4D97-AF65-F5344CB8AC3E}">
        <p14:creationId xmlns:p14="http://schemas.microsoft.com/office/powerpoint/2010/main" val="305281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Ginny</a:t>
            </a:r>
            <a:endParaRPr lang="en-US" i="1" dirty="0" smtClean="0"/>
          </a:p>
          <a:p>
            <a:endParaRPr lang="en-US" dirty="0" smtClean="0"/>
          </a:p>
          <a:p>
            <a:r>
              <a:rPr lang="en-US" dirty="0" smtClean="0"/>
              <a:t>Welcome!</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a:t>
            </a:fld>
            <a:endParaRPr lang="en-US"/>
          </a:p>
        </p:txBody>
      </p:sp>
    </p:spTree>
    <p:extLst>
      <p:ext uri="{BB962C8B-B14F-4D97-AF65-F5344CB8AC3E}">
        <p14:creationId xmlns:p14="http://schemas.microsoft.com/office/powerpoint/2010/main" val="267287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Stacey</a:t>
            </a:r>
          </a:p>
          <a:p>
            <a:r>
              <a:rPr lang="en-US" dirty="0" smtClean="0"/>
              <a:t>The</a:t>
            </a:r>
            <a:r>
              <a:rPr lang="en-US" baseline="0" dirty="0" smtClean="0"/>
              <a:t> “</a:t>
            </a:r>
            <a:r>
              <a:rPr lang="en-US" dirty="0" smtClean="0"/>
              <a:t>Columns” tab is used to select which data fields will be included in your search. Each data field selected will appear as a separate column in the search results. </a:t>
            </a:r>
          </a:p>
          <a:p>
            <a:r>
              <a:rPr lang="en-US" dirty="0" smtClean="0"/>
              <a:t>Tip: After selecting the desired columns, use the “Column Editor” section on the right side of the screen to change how the columns will appear when you run the search. Click the “Up” or “Down” buttons to change the order in which the column headings will appear in your search results. Use the “Label” field to change the name of any column heading. Use the “Sort” field to choose the default order for sorting data within the column by selecting the desired option from the drop-down menu. </a:t>
            </a: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10</a:t>
            </a:fld>
            <a:endParaRPr lang="en-US"/>
          </a:p>
        </p:txBody>
      </p:sp>
    </p:spTree>
    <p:extLst>
      <p:ext uri="{BB962C8B-B14F-4D97-AF65-F5344CB8AC3E}">
        <p14:creationId xmlns:p14="http://schemas.microsoft.com/office/powerpoint/2010/main" val="424503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11</a:t>
            </a:fld>
            <a:endParaRPr lang="en-US"/>
          </a:p>
        </p:txBody>
      </p:sp>
    </p:spTree>
    <p:extLst>
      <p:ext uri="{BB962C8B-B14F-4D97-AF65-F5344CB8AC3E}">
        <p14:creationId xmlns:p14="http://schemas.microsoft.com/office/powerpoint/2010/main" val="319634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Stacey</a:t>
            </a:r>
          </a:p>
          <a:p>
            <a:pPr defTabSz="931774">
              <a:defRPr/>
            </a:pPr>
            <a:endParaRPr lang="en-US" dirty="0" smtClean="0"/>
          </a:p>
          <a:p>
            <a:pPr defTabSz="931774">
              <a:defRPr/>
            </a:pPr>
            <a:r>
              <a:rPr lang="en-US" dirty="0" smtClean="0"/>
              <a:t>This allows SHIPs to send data that applies to both SHIP and SMP work from STARS into SIRS. </a:t>
            </a: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12</a:t>
            </a:fld>
            <a:endParaRPr lang="en-US"/>
          </a:p>
        </p:txBody>
      </p:sp>
    </p:spTree>
    <p:extLst>
      <p:ext uri="{BB962C8B-B14F-4D97-AF65-F5344CB8AC3E}">
        <p14:creationId xmlns:p14="http://schemas.microsoft.com/office/powerpoint/2010/main" val="379357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Stacey</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13</a:t>
            </a:fld>
            <a:endParaRPr lang="en-US"/>
          </a:p>
        </p:txBody>
      </p:sp>
    </p:spTree>
    <p:extLst>
      <p:ext uri="{BB962C8B-B14F-4D97-AF65-F5344CB8AC3E}">
        <p14:creationId xmlns:p14="http://schemas.microsoft.com/office/powerpoint/2010/main" val="3428417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Stacey</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14</a:t>
            </a:fld>
            <a:endParaRPr lang="en-US"/>
          </a:p>
        </p:txBody>
      </p:sp>
    </p:spTree>
    <p:extLst>
      <p:ext uri="{BB962C8B-B14F-4D97-AF65-F5344CB8AC3E}">
        <p14:creationId xmlns:p14="http://schemas.microsoft.com/office/powerpoint/2010/main" val="3765941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Stacey </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15</a:t>
            </a:fld>
            <a:endParaRPr lang="en-US"/>
          </a:p>
        </p:txBody>
      </p:sp>
    </p:spTree>
    <p:extLst>
      <p:ext uri="{BB962C8B-B14F-4D97-AF65-F5344CB8AC3E}">
        <p14:creationId xmlns:p14="http://schemas.microsoft.com/office/powerpoint/2010/main" val="2591582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Stacey </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16</a:t>
            </a:fld>
            <a:endParaRPr lang="en-US"/>
          </a:p>
        </p:txBody>
      </p:sp>
    </p:spTree>
    <p:extLst>
      <p:ext uri="{BB962C8B-B14F-4D97-AF65-F5344CB8AC3E}">
        <p14:creationId xmlns:p14="http://schemas.microsoft.com/office/powerpoint/2010/main" val="3477136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 or Stacey </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17</a:t>
            </a:fld>
            <a:endParaRPr lang="en-US"/>
          </a:p>
        </p:txBody>
      </p:sp>
    </p:spTree>
    <p:extLst>
      <p:ext uri="{BB962C8B-B14F-4D97-AF65-F5344CB8AC3E}">
        <p14:creationId xmlns:p14="http://schemas.microsoft.com/office/powerpoint/2010/main" val="4053122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 or Stacey</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18</a:t>
            </a:fld>
            <a:endParaRPr lang="en-US"/>
          </a:p>
        </p:txBody>
      </p:sp>
    </p:spTree>
    <p:extLst>
      <p:ext uri="{BB962C8B-B14F-4D97-AF65-F5344CB8AC3E}">
        <p14:creationId xmlns:p14="http://schemas.microsoft.com/office/powerpoint/2010/main" val="826736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Rebecca or Stacey</a:t>
            </a: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19</a:t>
            </a:fld>
            <a:endParaRPr lang="en-US"/>
          </a:p>
        </p:txBody>
      </p:sp>
    </p:spTree>
    <p:extLst>
      <p:ext uri="{BB962C8B-B14F-4D97-AF65-F5344CB8AC3E}">
        <p14:creationId xmlns:p14="http://schemas.microsoft.com/office/powerpoint/2010/main" val="137288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Ginny</a:t>
            </a:r>
            <a:endParaRPr lang="en-US" i="1" dirty="0" smtClean="0"/>
          </a:p>
          <a:p>
            <a:r>
              <a:rPr lang="en-US" dirty="0" smtClean="0"/>
              <a:t>I’d like to provide</a:t>
            </a:r>
            <a:r>
              <a:rPr lang="en-US" baseline="0" dirty="0" smtClean="0"/>
              <a:t> a quick tour of WebEx since this version is still fairly new.</a:t>
            </a:r>
          </a:p>
          <a:p>
            <a:endParaRPr lang="en-US" baseline="0" dirty="0" smtClean="0"/>
          </a:p>
        </p:txBody>
      </p:sp>
      <p:sp>
        <p:nvSpPr>
          <p:cNvPr id="4" name="Slide Number Placeholder 3"/>
          <p:cNvSpPr>
            <a:spLocks noGrp="1"/>
          </p:cNvSpPr>
          <p:nvPr>
            <p:ph type="sldNum" sz="quarter" idx="10"/>
          </p:nvPr>
        </p:nvSpPr>
        <p:spPr/>
        <p:txBody>
          <a:bodyPr/>
          <a:lstStyle/>
          <a:p>
            <a:fld id="{90DA8066-A275-4D86-BAA1-9D3B5268B5B3}" type="slidenum">
              <a:rPr lang="en-US" smtClean="0"/>
              <a:t>2</a:t>
            </a:fld>
            <a:endParaRPr lang="en-US" dirty="0"/>
          </a:p>
        </p:txBody>
      </p:sp>
    </p:spTree>
    <p:extLst>
      <p:ext uri="{BB962C8B-B14F-4D97-AF65-F5344CB8AC3E}">
        <p14:creationId xmlns:p14="http://schemas.microsoft.com/office/powerpoint/2010/main" val="2951954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Rebecca or Stacey</a:t>
            </a: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20</a:t>
            </a:fld>
            <a:endParaRPr lang="en-US"/>
          </a:p>
        </p:txBody>
      </p:sp>
    </p:spTree>
    <p:extLst>
      <p:ext uri="{BB962C8B-B14F-4D97-AF65-F5344CB8AC3E}">
        <p14:creationId xmlns:p14="http://schemas.microsoft.com/office/powerpoint/2010/main" val="178935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Rebecca or Stacey</a:t>
            </a: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21</a:t>
            </a:fld>
            <a:endParaRPr lang="en-US"/>
          </a:p>
        </p:txBody>
      </p:sp>
    </p:spTree>
    <p:extLst>
      <p:ext uri="{BB962C8B-B14F-4D97-AF65-F5344CB8AC3E}">
        <p14:creationId xmlns:p14="http://schemas.microsoft.com/office/powerpoint/2010/main" val="3656502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Rebecca or Stacey</a:t>
            </a: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22</a:t>
            </a:fld>
            <a:endParaRPr lang="en-US"/>
          </a:p>
        </p:txBody>
      </p:sp>
    </p:spTree>
    <p:extLst>
      <p:ext uri="{BB962C8B-B14F-4D97-AF65-F5344CB8AC3E}">
        <p14:creationId xmlns:p14="http://schemas.microsoft.com/office/powerpoint/2010/main" val="4012884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Rebecca or Stacey</a:t>
            </a: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23</a:t>
            </a:fld>
            <a:endParaRPr lang="en-US"/>
          </a:p>
        </p:txBody>
      </p:sp>
    </p:spTree>
    <p:extLst>
      <p:ext uri="{BB962C8B-B14F-4D97-AF65-F5344CB8AC3E}">
        <p14:creationId xmlns:p14="http://schemas.microsoft.com/office/powerpoint/2010/main" val="3650011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Ginny</a:t>
            </a:r>
            <a:endParaRPr lang="en-US" dirty="0" smtClean="0"/>
          </a:p>
        </p:txBody>
      </p:sp>
      <p:sp>
        <p:nvSpPr>
          <p:cNvPr id="4" name="Slide Number Placeholder 3"/>
          <p:cNvSpPr>
            <a:spLocks noGrp="1"/>
          </p:cNvSpPr>
          <p:nvPr>
            <p:ph type="sldNum" sz="quarter" idx="10"/>
          </p:nvPr>
        </p:nvSpPr>
        <p:spPr/>
        <p:txBody>
          <a:bodyPr/>
          <a:lstStyle/>
          <a:p>
            <a:fld id="{5A1B23A6-11DB-4D90-9E46-72DF71E741DA}" type="slidenum">
              <a:rPr lang="en-US" smtClean="0"/>
              <a:t>24</a:t>
            </a:fld>
            <a:endParaRPr lang="en-US" dirty="0"/>
          </a:p>
        </p:txBody>
      </p:sp>
    </p:spTree>
    <p:extLst>
      <p:ext uri="{BB962C8B-B14F-4D97-AF65-F5344CB8AC3E}">
        <p14:creationId xmlns:p14="http://schemas.microsoft.com/office/powerpoint/2010/main" val="3830118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A1B23A6-11DB-4D90-9E46-72DF71E741DA}" type="slidenum">
              <a:rPr lang="en-US" smtClean="0"/>
              <a:t>25</a:t>
            </a:fld>
            <a:endParaRPr lang="en-US" dirty="0"/>
          </a:p>
        </p:txBody>
      </p:sp>
    </p:spTree>
    <p:extLst>
      <p:ext uri="{BB962C8B-B14F-4D97-AF65-F5344CB8AC3E}">
        <p14:creationId xmlns:p14="http://schemas.microsoft.com/office/powerpoint/2010/main" val="1122907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A1B23A6-11DB-4D90-9E46-72DF71E741DA}" type="slidenum">
              <a:rPr lang="en-US" smtClean="0"/>
              <a:t>26</a:t>
            </a:fld>
            <a:endParaRPr lang="en-US" dirty="0"/>
          </a:p>
        </p:txBody>
      </p:sp>
    </p:spTree>
    <p:extLst>
      <p:ext uri="{BB962C8B-B14F-4D97-AF65-F5344CB8AC3E}">
        <p14:creationId xmlns:p14="http://schemas.microsoft.com/office/powerpoint/2010/main" val="6349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A1B23A6-11DB-4D90-9E46-72DF71E741DA}" type="slidenum">
              <a:rPr lang="en-US" smtClean="0"/>
              <a:t>27</a:t>
            </a:fld>
            <a:endParaRPr lang="en-US" dirty="0"/>
          </a:p>
        </p:txBody>
      </p:sp>
    </p:spTree>
    <p:extLst>
      <p:ext uri="{BB962C8B-B14F-4D97-AF65-F5344CB8AC3E}">
        <p14:creationId xmlns:p14="http://schemas.microsoft.com/office/powerpoint/2010/main" val="1795148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A1B23A6-11DB-4D90-9E46-72DF71E741DA}" type="slidenum">
              <a:rPr lang="en-US" smtClean="0"/>
              <a:t>28</a:t>
            </a:fld>
            <a:endParaRPr lang="en-US" dirty="0"/>
          </a:p>
        </p:txBody>
      </p:sp>
    </p:spTree>
    <p:extLst>
      <p:ext uri="{BB962C8B-B14F-4D97-AF65-F5344CB8AC3E}">
        <p14:creationId xmlns:p14="http://schemas.microsoft.com/office/powerpoint/2010/main" val="3428057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  </a:t>
            </a:r>
          </a:p>
          <a:p>
            <a:endParaRPr lang="en-US" dirty="0" smtClean="0"/>
          </a:p>
          <a:p>
            <a:r>
              <a:rPr lang="en-US" dirty="0" smtClean="0"/>
              <a:t>The first team member is Captain America</a:t>
            </a:r>
            <a:r>
              <a:rPr lang="en-US" baseline="0" dirty="0" smtClean="0"/>
              <a:t> and the second team member is Mickey Mouse.</a:t>
            </a:r>
            <a:endParaRPr lang="en-US" dirty="0" smtClean="0"/>
          </a:p>
        </p:txBody>
      </p:sp>
      <p:sp>
        <p:nvSpPr>
          <p:cNvPr id="4" name="Slide Number Placeholder 3"/>
          <p:cNvSpPr>
            <a:spLocks noGrp="1"/>
          </p:cNvSpPr>
          <p:nvPr>
            <p:ph type="sldNum" sz="quarter" idx="10"/>
          </p:nvPr>
        </p:nvSpPr>
        <p:spPr/>
        <p:txBody>
          <a:bodyPr/>
          <a:lstStyle/>
          <a:p>
            <a:fld id="{2F578678-88A4-4BE9-BB45-C5BDA72D90F8}" type="slidenum">
              <a:rPr lang="en-US" smtClean="0"/>
              <a:pPr/>
              <a:t>29</a:t>
            </a:fld>
            <a:endParaRPr lang="en-US"/>
          </a:p>
        </p:txBody>
      </p:sp>
    </p:spTree>
    <p:extLst>
      <p:ext uri="{BB962C8B-B14F-4D97-AF65-F5344CB8AC3E}">
        <p14:creationId xmlns:p14="http://schemas.microsoft.com/office/powerpoint/2010/main" val="377463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Ginny</a:t>
            </a:r>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this webinar, ACL will describe updates to SIRS and STARS that took place in September 2018, including updates to the “send to SMP” functionality. ACL will also provide an overview of updated guidance on how to report data when SMP, SHIP, and/or MIPPA programs are working together. The SMP and SHIP centers will provide sample scenarios to illustrate this updated functionality and guidance and highlight related resources. </a:t>
            </a:r>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3</a:t>
            </a:fld>
            <a:endParaRPr lang="en-US" dirty="0"/>
          </a:p>
        </p:txBody>
      </p:sp>
    </p:spTree>
    <p:extLst>
      <p:ext uri="{BB962C8B-B14F-4D97-AF65-F5344CB8AC3E}">
        <p14:creationId xmlns:p14="http://schemas.microsoft.com/office/powerpoint/2010/main" val="536014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a:t>
            </a:r>
            <a:endParaRPr lang="en-US" dirty="0" smtClean="0"/>
          </a:p>
        </p:txBody>
      </p:sp>
      <p:sp>
        <p:nvSpPr>
          <p:cNvPr id="4" name="Slide Number Placeholder 3"/>
          <p:cNvSpPr>
            <a:spLocks noGrp="1"/>
          </p:cNvSpPr>
          <p:nvPr>
            <p:ph type="sldNum" sz="quarter" idx="10"/>
          </p:nvPr>
        </p:nvSpPr>
        <p:spPr/>
        <p:txBody>
          <a:bodyPr/>
          <a:lstStyle/>
          <a:p>
            <a:fld id="{2F578678-88A4-4BE9-BB45-C5BDA72D90F8}" type="slidenum">
              <a:rPr lang="en-US" smtClean="0"/>
              <a:pPr/>
              <a:t>30</a:t>
            </a:fld>
            <a:endParaRPr lang="en-US"/>
          </a:p>
        </p:txBody>
      </p:sp>
    </p:spTree>
    <p:extLst>
      <p:ext uri="{BB962C8B-B14F-4D97-AF65-F5344CB8AC3E}">
        <p14:creationId xmlns:p14="http://schemas.microsoft.com/office/powerpoint/2010/main" val="2650815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a:t>
            </a:r>
          </a:p>
          <a:p>
            <a:r>
              <a:rPr lang="en-US" dirty="0" smtClean="0"/>
              <a:t>Notice </a:t>
            </a:r>
            <a:r>
              <a:rPr lang="en-US" dirty="0" smtClean="0"/>
              <a:t>the</a:t>
            </a:r>
            <a:r>
              <a:rPr lang="en-US" baseline="0" dirty="0" smtClean="0"/>
              <a:t> SIRS </a:t>
            </a:r>
            <a:r>
              <a:rPr lang="en-US" baseline="0" dirty="0" err="1" smtClean="0"/>
              <a:t>efile</a:t>
            </a:r>
            <a:r>
              <a:rPr lang="en-US" baseline="0" dirty="0" smtClean="0"/>
              <a:t> ID is </a:t>
            </a:r>
            <a:r>
              <a:rPr lang="en-US" baseline="0" dirty="0" err="1" smtClean="0"/>
              <a:t>autofilled</a:t>
            </a:r>
            <a:r>
              <a:rPr lang="en-US" baseline="0" dirty="0" smtClean="0"/>
              <a:t> with the logged in user’s SIRS eFile ID – Minnie Mouse. The Session Conducted By field also defaults to the logged in user. Here, Minnie has found Mickey Mouse’s name in the list of other team members, since he conducted the contact.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31</a:t>
            </a:fld>
            <a:endParaRPr lang="en-US"/>
          </a:p>
        </p:txBody>
      </p:sp>
    </p:spTree>
    <p:extLst>
      <p:ext uri="{BB962C8B-B14F-4D97-AF65-F5344CB8AC3E}">
        <p14:creationId xmlns:p14="http://schemas.microsoft.com/office/powerpoint/2010/main" val="3549745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32</a:t>
            </a:fld>
            <a:endParaRPr lang="en-US"/>
          </a:p>
        </p:txBody>
      </p:sp>
    </p:spTree>
    <p:extLst>
      <p:ext uri="{BB962C8B-B14F-4D97-AF65-F5344CB8AC3E}">
        <p14:creationId xmlns:p14="http://schemas.microsoft.com/office/powerpoint/2010/main" val="728474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33</a:t>
            </a:fld>
            <a:endParaRPr lang="en-US"/>
          </a:p>
        </p:txBody>
      </p:sp>
    </p:spTree>
    <p:extLst>
      <p:ext uri="{BB962C8B-B14F-4D97-AF65-F5344CB8AC3E}">
        <p14:creationId xmlns:p14="http://schemas.microsoft.com/office/powerpoint/2010/main" val="86560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34</a:t>
            </a:fld>
            <a:endParaRPr lang="en-US"/>
          </a:p>
        </p:txBody>
      </p:sp>
    </p:spTree>
    <p:extLst>
      <p:ext uri="{BB962C8B-B14F-4D97-AF65-F5344CB8AC3E}">
        <p14:creationId xmlns:p14="http://schemas.microsoft.com/office/powerpoint/2010/main" val="3393563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Ginny</a:t>
            </a:r>
            <a:endParaRPr lang="en-US" dirty="0" smtClean="0"/>
          </a:p>
          <a:p>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35</a:t>
            </a:fld>
            <a:endParaRPr lang="en-US" dirty="0"/>
          </a:p>
        </p:txBody>
      </p:sp>
    </p:spTree>
    <p:extLst>
      <p:ext uri="{BB962C8B-B14F-4D97-AF65-F5344CB8AC3E}">
        <p14:creationId xmlns:p14="http://schemas.microsoft.com/office/powerpoint/2010/main" val="2443322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Ginny</a:t>
            </a:r>
            <a:endParaRPr lang="en-US" dirty="0" smtClean="0"/>
          </a:p>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828853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Ginny</a:t>
            </a:r>
            <a:endParaRPr lang="en-US" dirty="0" smtClean="0"/>
          </a:p>
          <a:p>
            <a:endParaRPr lang="en-US" b="0" i="0" baseline="0" dirty="0" smtClean="0"/>
          </a:p>
        </p:txBody>
      </p:sp>
      <p:sp>
        <p:nvSpPr>
          <p:cNvPr id="4" name="Slide Number Placeholder 3"/>
          <p:cNvSpPr>
            <a:spLocks noGrp="1"/>
          </p:cNvSpPr>
          <p:nvPr>
            <p:ph type="sldNum" sz="quarter" idx="10"/>
          </p:nvPr>
        </p:nvSpPr>
        <p:spPr/>
        <p:txBody>
          <a:bodyPr/>
          <a:lstStyle/>
          <a:p>
            <a:pPr>
              <a:defRPr/>
            </a:pPr>
            <a:fld id="{FDE7D176-203E-4B32-BCC6-4582575F43E6}" type="slidenum">
              <a:rPr lang="en-US" smtClean="0"/>
              <a:pPr>
                <a:defRPr/>
              </a:pPr>
              <a:t>37</a:t>
            </a:fld>
            <a:endParaRPr lang="en-US"/>
          </a:p>
        </p:txBody>
      </p:sp>
    </p:spTree>
    <p:extLst>
      <p:ext uri="{BB962C8B-B14F-4D97-AF65-F5344CB8AC3E}">
        <p14:creationId xmlns:p14="http://schemas.microsoft.com/office/powerpoint/2010/main" val="3022292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 facilitates Q&amp;A</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38</a:t>
            </a:fld>
            <a:endParaRPr lang="en-US"/>
          </a:p>
        </p:txBody>
      </p:sp>
    </p:spTree>
    <p:extLst>
      <p:ext uri="{BB962C8B-B14F-4D97-AF65-F5344CB8AC3E}">
        <p14:creationId xmlns:p14="http://schemas.microsoft.com/office/powerpoint/2010/main" val="17206217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Heather</a:t>
            </a:r>
          </a:p>
          <a:p>
            <a:r>
              <a:rPr lang="en-US" dirty="0" smtClean="0"/>
              <a:t>I’d like to provide</a:t>
            </a:r>
            <a:r>
              <a:rPr lang="en-US" baseline="0" dirty="0" smtClean="0"/>
              <a:t> a quick tour of WebEx since this version is still fairly new.</a:t>
            </a:r>
          </a:p>
          <a:p>
            <a:endParaRPr lang="en-US" baseline="0" dirty="0" smtClean="0"/>
          </a:p>
        </p:txBody>
      </p:sp>
      <p:sp>
        <p:nvSpPr>
          <p:cNvPr id="4" name="Slide Number Placeholder 3"/>
          <p:cNvSpPr>
            <a:spLocks noGrp="1"/>
          </p:cNvSpPr>
          <p:nvPr>
            <p:ph type="sldNum" sz="quarter" idx="10"/>
          </p:nvPr>
        </p:nvSpPr>
        <p:spPr/>
        <p:txBody>
          <a:bodyPr/>
          <a:lstStyle/>
          <a:p>
            <a:fld id="{90DA8066-A275-4D86-BAA1-9D3B5268B5B3}" type="slidenum">
              <a:rPr lang="en-US" smtClean="0"/>
              <a:t>39</a:t>
            </a:fld>
            <a:endParaRPr lang="en-US" dirty="0"/>
          </a:p>
        </p:txBody>
      </p:sp>
    </p:spTree>
    <p:extLst>
      <p:ext uri="{BB962C8B-B14F-4D97-AF65-F5344CB8AC3E}">
        <p14:creationId xmlns:p14="http://schemas.microsoft.com/office/powerpoint/2010/main" val="22115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Stacey</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4</a:t>
            </a:fld>
            <a:endParaRPr lang="en-US"/>
          </a:p>
        </p:txBody>
      </p:sp>
    </p:spTree>
    <p:extLst>
      <p:ext uri="{BB962C8B-B14F-4D97-AF65-F5344CB8AC3E}">
        <p14:creationId xmlns:p14="http://schemas.microsoft.com/office/powerpoint/2010/main" val="1190462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Stacey</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5</a:t>
            </a:fld>
            <a:endParaRPr lang="en-US"/>
          </a:p>
        </p:txBody>
      </p:sp>
    </p:spTree>
    <p:extLst>
      <p:ext uri="{BB962C8B-B14F-4D97-AF65-F5344CB8AC3E}">
        <p14:creationId xmlns:p14="http://schemas.microsoft.com/office/powerpoint/2010/main" val="406590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Stacey</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6</a:t>
            </a:fld>
            <a:endParaRPr lang="en-US"/>
          </a:p>
        </p:txBody>
      </p:sp>
    </p:spTree>
    <p:extLst>
      <p:ext uri="{BB962C8B-B14F-4D97-AF65-F5344CB8AC3E}">
        <p14:creationId xmlns:p14="http://schemas.microsoft.com/office/powerpoint/2010/main" val="187989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Stacey</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7</a:t>
            </a:fld>
            <a:endParaRPr lang="en-US"/>
          </a:p>
        </p:txBody>
      </p:sp>
    </p:spTree>
    <p:extLst>
      <p:ext uri="{BB962C8B-B14F-4D97-AF65-F5344CB8AC3E}">
        <p14:creationId xmlns:p14="http://schemas.microsoft.com/office/powerpoint/2010/main" val="223494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Stacey</a:t>
            </a:r>
          </a:p>
          <a:p>
            <a:r>
              <a:rPr lang="en-US" dirty="0" smtClean="0"/>
              <a:t>(Update</a:t>
            </a:r>
            <a:r>
              <a:rPr lang="en-US" baseline="0" dirty="0" smtClean="0"/>
              <a:t> on status of cases previously transferred from STARS.)</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8</a:t>
            </a:fld>
            <a:endParaRPr lang="en-US"/>
          </a:p>
        </p:txBody>
      </p:sp>
    </p:spTree>
    <p:extLst>
      <p:ext uri="{BB962C8B-B14F-4D97-AF65-F5344CB8AC3E}">
        <p14:creationId xmlns:p14="http://schemas.microsoft.com/office/powerpoint/2010/main" val="47907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Stacey</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9</a:t>
            </a:fld>
            <a:endParaRPr lang="en-US"/>
          </a:p>
        </p:txBody>
      </p:sp>
    </p:spTree>
    <p:extLst>
      <p:ext uri="{BB962C8B-B14F-4D97-AF65-F5344CB8AC3E}">
        <p14:creationId xmlns:p14="http://schemas.microsoft.com/office/powerpoint/2010/main" val="4034141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9144000" cy="5257800"/>
          </a:xfrm>
          <a:prstGeom prst="rect">
            <a:avLst/>
          </a:prstGeom>
        </p:spPr>
      </p:pic>
      <p:sp>
        <p:nvSpPr>
          <p:cNvPr id="22" name="Text Placeholder 21"/>
          <p:cNvSpPr>
            <a:spLocks noGrp="1"/>
          </p:cNvSpPr>
          <p:nvPr>
            <p:ph type="body" sz="quarter" idx="17" hasCustomPrompt="1"/>
          </p:nvPr>
        </p:nvSpPr>
        <p:spPr>
          <a:xfrm>
            <a:off x="76200" y="152400"/>
            <a:ext cx="76962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15" name="Title 14"/>
          <p:cNvSpPr>
            <a:spLocks noGrp="1"/>
          </p:cNvSpPr>
          <p:nvPr>
            <p:ph type="title" hasCustomPrompt="1"/>
          </p:nvPr>
        </p:nvSpPr>
        <p:spPr>
          <a:xfrm>
            <a:off x="533400" y="1981200"/>
            <a:ext cx="82296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533400" y="2743200"/>
            <a:ext cx="82296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533400" y="3352800"/>
            <a:ext cx="82296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533400" y="3962400"/>
            <a:ext cx="82296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447800" y="4800600"/>
            <a:ext cx="6400800" cy="457200"/>
          </a:xfrm>
        </p:spPr>
        <p:txBody>
          <a:bodyPr>
            <a:noAutofit/>
          </a:bodyPr>
          <a:lstStyle>
            <a:lvl1pPr algn="ctr">
              <a:buNone/>
              <a:defRPr sz="2000" i="0"/>
            </a:lvl1pPr>
          </a:lstStyle>
          <a:p>
            <a:pPr lvl="0"/>
            <a:r>
              <a:rPr lang="en-US" dirty="0"/>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9144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457200" y="1600201"/>
            <a:ext cx="82296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Text Placeholder 2"/>
          <p:cNvSpPr>
            <a:spLocks noGrp="1"/>
          </p:cNvSpPr>
          <p:nvPr>
            <p:ph type="body" idx="1" hasCustomPrompt="1"/>
          </p:nvPr>
        </p:nvSpPr>
        <p:spPr>
          <a:xfrm>
            <a:off x="722313" y="29289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722313" y="4429125"/>
            <a:ext cx="7772400" cy="1057275"/>
          </a:xfrm>
        </p:spPr>
        <p:txBody>
          <a:bodyPr anchor="t">
            <a:noAutofit/>
          </a:bodyPr>
          <a:lstStyle>
            <a:lvl1pPr algn="l">
              <a:defRPr sz="32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457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4648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457200" y="2174875"/>
            <a:ext cx="4040188"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4645025" y="2174875"/>
            <a:ext cx="4041775"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Picture Placeholder 2"/>
          <p:cNvSpPr>
            <a:spLocks noGrp="1"/>
          </p:cNvSpPr>
          <p:nvPr>
            <p:ph type="pic" idx="1" hasCustomPrompt="1"/>
          </p:nvPr>
        </p:nvSpPr>
        <p:spPr>
          <a:xfrm>
            <a:off x="1792288" y="612775"/>
            <a:ext cx="5486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1792288" y="4343400"/>
            <a:ext cx="54864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1792288" y="4953000"/>
            <a:ext cx="54864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618"/>
            <a:ext cx="9143999" cy="7065818"/>
          </a:xfrm>
          <a:prstGeom prst="rect">
            <a:avLst/>
          </a:prstGeom>
        </p:spPr>
      </p:pic>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3200" y="5760433"/>
            <a:ext cx="2323714" cy="961042"/>
          </a:xfrm>
          <a:prstGeom prst="rect">
            <a:avLst/>
          </a:prstGeom>
        </p:spPr>
      </p:pic>
      <p:sp>
        <p:nvSpPr>
          <p:cNvPr id="6" name="Slide Number Placeholder 3"/>
          <p:cNvSpPr>
            <a:spLocks noGrp="1"/>
          </p:cNvSpPr>
          <p:nvPr>
            <p:ph type="sldNum" sz="quarter" idx="12"/>
          </p:nvPr>
        </p:nvSpPr>
        <p:spPr>
          <a:xfrm>
            <a:off x="3505200" y="6356350"/>
            <a:ext cx="2133600" cy="365125"/>
          </a:xfrm>
        </p:spPr>
        <p:txBody>
          <a:bodyPr/>
          <a:lstStyle/>
          <a:p>
            <a:fld id="{7AA28999-D008-419E-9628-EE1C64F81F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8.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5.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6.xml"/><Relationship Id="rId5" Type="http://schemas.openxmlformats.org/officeDocument/2006/relationships/hyperlink" Target="https://www.smpresource.org/Login.aspx" TargetMode="External"/><Relationship Id="rId4" Type="http://schemas.openxmlformats.org/officeDocument/2006/relationships/hyperlink" Target="https://stars.acl.gov/"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hyperlink" Target="mailto:stars@shiptacenter.org" TargetMode="External"/><Relationship Id="rId4" Type="http://schemas.openxmlformats.org/officeDocument/2006/relationships/hyperlink" Target="mailto:boozallenstarshelpdesk@bah.com"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8.xml"/><Relationship Id="rId6" Type="http://schemas.openxmlformats.org/officeDocument/2006/relationships/hyperlink" Target="mailto:BoozAllenSIRSHelpDesk@bah.com" TargetMode="External"/><Relationship Id="rId5" Type="http://schemas.openxmlformats.org/officeDocument/2006/relationships/hyperlink" Target="mailto:slauer@smpresource.org" TargetMode="External"/><Relationship Id="rId4" Type="http://schemas.openxmlformats.org/officeDocument/2006/relationships/hyperlink" Target="mailto:SIRS@smpresource.org"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39.xml"/><Relationship Id="rId5" Type="http://schemas.openxmlformats.org/officeDocument/2006/relationships/image" Target="../media/image34.png"/><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notesSlide" Target="../notesSlides/notesSlide39.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40.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hyperlink" Target="https://stars.acl.gov/" TargetMode="External"/><Relationship Id="rId4" Type="http://schemas.openxmlformats.org/officeDocument/2006/relationships/hyperlink" Target="https://sirs.acl.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124200" y="2743200"/>
            <a:ext cx="6019800" cy="1447800"/>
          </a:xfrm>
        </p:spPr>
        <p:txBody>
          <a:bodyPr>
            <a:normAutofit/>
          </a:bodyPr>
          <a:lstStyle/>
          <a:p>
            <a:pPr marL="0" indent="0" algn="ctr"/>
            <a:r>
              <a:rPr lang="en-US" sz="4000" dirty="0" smtClean="0"/>
              <a:t>SIRS and </a:t>
            </a:r>
            <a:r>
              <a:rPr lang="en-US" sz="4000" dirty="0" smtClean="0"/>
              <a:t>STARS</a:t>
            </a:r>
            <a:br>
              <a:rPr lang="en-US" sz="4000" dirty="0" smtClean="0"/>
            </a:br>
            <a:r>
              <a:rPr lang="en-US" sz="4000" dirty="0" smtClean="0"/>
              <a:t>Updates </a:t>
            </a:r>
            <a:r>
              <a:rPr lang="en-US" sz="4000" dirty="0" smtClean="0"/>
              <a:t>Webinar</a:t>
            </a:r>
            <a:endParaRPr lang="en-US" sz="4000" dirty="0"/>
          </a:p>
        </p:txBody>
      </p:sp>
      <p:sp>
        <p:nvSpPr>
          <p:cNvPr id="7" name="Text Placeholder 6"/>
          <p:cNvSpPr>
            <a:spLocks noGrp="1"/>
          </p:cNvSpPr>
          <p:nvPr>
            <p:ph type="body" sz="quarter" idx="12"/>
          </p:nvPr>
        </p:nvSpPr>
        <p:spPr>
          <a:xfrm>
            <a:off x="4267200" y="4648200"/>
            <a:ext cx="3962400" cy="457200"/>
          </a:xfrm>
        </p:spPr>
        <p:txBody>
          <a:bodyPr/>
          <a:lstStyle/>
          <a:p>
            <a:pPr algn="ctr"/>
            <a:r>
              <a:rPr lang="en-US" sz="2400" dirty="0" smtClean="0"/>
              <a:t>October 3, 2018</a:t>
            </a:r>
            <a:endParaRPr lang="en-US" sz="2400" dirty="0"/>
          </a:p>
        </p:txBody>
      </p:sp>
    </p:spTree>
    <p:custDataLst>
      <p:tags r:id="rId1"/>
    </p:custDataLst>
    <p:extLst>
      <p:ext uri="{BB962C8B-B14F-4D97-AF65-F5344CB8AC3E}">
        <p14:creationId xmlns:p14="http://schemas.microsoft.com/office/powerpoint/2010/main" val="356554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SIRS Updates: Advanced Searches</a:t>
            </a:r>
            <a:endParaRPr lang="en-US" dirty="0"/>
          </a:p>
        </p:txBody>
      </p:sp>
      <p:sp>
        <p:nvSpPr>
          <p:cNvPr id="3" name="Content Placeholder 2"/>
          <p:cNvSpPr>
            <a:spLocks noGrp="1"/>
          </p:cNvSpPr>
          <p:nvPr>
            <p:ph idx="1"/>
          </p:nvPr>
        </p:nvSpPr>
        <p:spPr>
          <a:xfrm>
            <a:off x="457200" y="1403527"/>
            <a:ext cx="8229600" cy="1720673"/>
          </a:xfrm>
        </p:spPr>
        <p:txBody>
          <a:bodyPr>
            <a:normAutofit/>
          </a:bodyPr>
          <a:lstStyle/>
          <a:p>
            <a:r>
              <a:rPr lang="en-US" sz="2400" dirty="0" smtClean="0"/>
              <a:t>The look of some of the icons has changed.</a:t>
            </a:r>
          </a:p>
          <a:p>
            <a:r>
              <a:rPr lang="en-US" sz="2400" dirty="0" smtClean="0"/>
              <a:t>The functionality to edit the column layout has changed, and has been moved from the top to the right.</a:t>
            </a:r>
          </a:p>
          <a:p>
            <a:pPr lvl="1"/>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10</a:t>
            </a:fld>
            <a:endParaRPr lang="en-US" dirty="0"/>
          </a:p>
        </p:txBody>
      </p:sp>
      <p:pic>
        <p:nvPicPr>
          <p:cNvPr id="6" name="Picture 5"/>
          <p:cNvPicPr>
            <a:picLocks noChangeAspect="1"/>
          </p:cNvPicPr>
          <p:nvPr/>
        </p:nvPicPr>
        <p:blipFill>
          <a:blip r:embed="rId4"/>
          <a:stretch>
            <a:fillRect/>
          </a:stretch>
        </p:blipFill>
        <p:spPr>
          <a:xfrm>
            <a:off x="5644" y="2743200"/>
            <a:ext cx="9144000" cy="3472962"/>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33120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STARS Updates</a:t>
            </a:r>
            <a:endParaRPr lang="en-US" sz="4000" dirty="0"/>
          </a:p>
        </p:txBody>
      </p:sp>
      <p:sp>
        <p:nvSpPr>
          <p:cNvPr id="3" name="Content Placeholder 2"/>
          <p:cNvSpPr>
            <a:spLocks noGrp="1"/>
          </p:cNvSpPr>
          <p:nvPr>
            <p:ph idx="1"/>
          </p:nvPr>
        </p:nvSpPr>
        <p:spPr/>
        <p:txBody>
          <a:bodyPr/>
          <a:lstStyle/>
          <a:p>
            <a:r>
              <a:rPr lang="en-US" dirty="0" smtClean="0"/>
              <a:t>Removed “Other” as an option in the race categories</a:t>
            </a:r>
          </a:p>
          <a:p>
            <a:r>
              <a:rPr lang="en-US" dirty="0" smtClean="0"/>
              <a:t>Working on finalizing the reports </a:t>
            </a:r>
          </a:p>
          <a:p>
            <a:r>
              <a:rPr lang="en-US" dirty="0" smtClean="0"/>
              <a:t>The data is set to be transferred from NPR to STARS by January 1, 2019</a:t>
            </a:r>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11</a:t>
            </a:fld>
            <a:endParaRPr lang="en-US" dirty="0"/>
          </a:p>
        </p:txBody>
      </p:sp>
    </p:spTree>
    <p:custDataLst>
      <p:tags r:id="rId1"/>
    </p:custDataLst>
    <p:extLst>
      <p:ext uri="{BB962C8B-B14F-4D97-AF65-F5344CB8AC3E}">
        <p14:creationId xmlns:p14="http://schemas.microsoft.com/office/powerpoint/2010/main" val="318873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“Send to SMP” Updates: Overview</a:t>
            </a:r>
          </a:p>
        </p:txBody>
      </p:sp>
      <p:sp>
        <p:nvSpPr>
          <p:cNvPr id="3" name="Content Placeholder 2"/>
          <p:cNvSpPr>
            <a:spLocks noGrp="1"/>
          </p:cNvSpPr>
          <p:nvPr>
            <p:ph idx="1"/>
          </p:nvPr>
        </p:nvSpPr>
        <p:spPr/>
        <p:txBody>
          <a:bodyPr>
            <a:normAutofit lnSpcReduction="10000"/>
          </a:bodyPr>
          <a:lstStyle/>
          <a:p>
            <a:r>
              <a:rPr lang="en-US" sz="2800" dirty="0" smtClean="0"/>
              <a:t>SMP-related data entered in STARS can be sent from STARS to SIRS using the “Send to SMP” feature </a:t>
            </a:r>
          </a:p>
          <a:p>
            <a:pPr lvl="1"/>
            <a:r>
              <a:rPr lang="en-US" sz="2400" dirty="0" smtClean="0"/>
              <a:t>Only for SHIPs </a:t>
            </a:r>
            <a:r>
              <a:rPr lang="en-US" sz="2400" dirty="0"/>
              <a:t>and SMPs who </a:t>
            </a:r>
            <a:r>
              <a:rPr lang="en-US" sz="2400" b="1" dirty="0" smtClean="0"/>
              <a:t>co-train</a:t>
            </a:r>
            <a:r>
              <a:rPr lang="en-US" sz="2400" dirty="0" smtClean="0"/>
              <a:t> </a:t>
            </a:r>
            <a:r>
              <a:rPr lang="en-US" sz="2400" dirty="0"/>
              <a:t>team members </a:t>
            </a:r>
            <a:r>
              <a:rPr lang="en-US" sz="2400" dirty="0" smtClean="0"/>
              <a:t>and partner on </a:t>
            </a:r>
            <a:r>
              <a:rPr lang="en-US" sz="2400" dirty="0"/>
              <a:t>data </a:t>
            </a:r>
            <a:r>
              <a:rPr lang="en-US" sz="2400" dirty="0" smtClean="0"/>
              <a:t>entry </a:t>
            </a:r>
            <a:endParaRPr lang="en-US" sz="2400" dirty="0"/>
          </a:p>
          <a:p>
            <a:r>
              <a:rPr lang="en-US" sz="2800" dirty="0" smtClean="0"/>
              <a:t>Data entered into SIRS cannot be transferred to STARS – it’s a one-way transaction</a:t>
            </a:r>
          </a:p>
          <a:p>
            <a:r>
              <a:rPr lang="en-US" dirty="0" smtClean="0"/>
              <a:t>See the STARS to SIRS Tip Sheet for details.</a:t>
            </a:r>
            <a:endParaRPr lang="en-US" dirty="0"/>
          </a:p>
        </p:txBody>
      </p:sp>
      <p:sp>
        <p:nvSpPr>
          <p:cNvPr id="4" name="Slide Number Placeholder 3"/>
          <p:cNvSpPr>
            <a:spLocks noGrp="1"/>
          </p:cNvSpPr>
          <p:nvPr>
            <p:ph type="sldNum" sz="quarter" idx="12"/>
          </p:nvPr>
        </p:nvSpPr>
        <p:spPr>
          <a:xfrm>
            <a:off x="3505200" y="6356350"/>
            <a:ext cx="2133600" cy="365125"/>
          </a:xfrm>
        </p:spPr>
        <p:txBody>
          <a:bodyPr/>
          <a:lstStyle/>
          <a:p>
            <a:fld id="{CC2B8194-BD64-44C5-9866-B6FC3E14C968}" type="slidenum">
              <a:rPr lang="en-US" smtClean="0"/>
              <a:t>12</a:t>
            </a:fld>
            <a:endParaRPr lang="en-US" dirty="0"/>
          </a:p>
        </p:txBody>
      </p:sp>
    </p:spTree>
    <p:custDataLst>
      <p:tags r:id="rId1"/>
    </p:custDataLst>
    <p:extLst>
      <p:ext uri="{BB962C8B-B14F-4D97-AF65-F5344CB8AC3E}">
        <p14:creationId xmlns:p14="http://schemas.microsoft.com/office/powerpoint/2010/main" val="2402283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Send to SMP Functionality</a:t>
            </a:r>
          </a:p>
        </p:txBody>
      </p:sp>
      <p:sp>
        <p:nvSpPr>
          <p:cNvPr id="3" name="Content Placeholder 2"/>
          <p:cNvSpPr>
            <a:spLocks noGrp="1"/>
          </p:cNvSpPr>
          <p:nvPr>
            <p:ph idx="1"/>
          </p:nvPr>
        </p:nvSpPr>
        <p:spPr/>
        <p:txBody>
          <a:bodyPr>
            <a:normAutofit fontScale="92500" lnSpcReduction="10000"/>
          </a:bodyPr>
          <a:lstStyle/>
          <a:p>
            <a:r>
              <a:rPr lang="en-US" dirty="0" smtClean="0"/>
              <a:t>For data to be sent from STARS to SIRS, you must follow these steps in STARS: </a:t>
            </a:r>
          </a:p>
          <a:p>
            <a:pPr lvl="1"/>
            <a:r>
              <a:rPr lang="en-US" dirty="0" smtClean="0"/>
              <a:t>Answer “Yes” for the “Send to SMP” field</a:t>
            </a:r>
          </a:p>
          <a:p>
            <a:pPr lvl="1"/>
            <a:r>
              <a:rPr lang="en-US" dirty="0" smtClean="0"/>
              <a:t>Enter the SIRS eFile ID for the team member conducting the session </a:t>
            </a:r>
          </a:p>
          <a:p>
            <a:pPr lvl="1"/>
            <a:r>
              <a:rPr lang="en-US" dirty="0" smtClean="0"/>
              <a:t>For beneficiary contact forms, an SMP-related topic must also be selected</a:t>
            </a:r>
          </a:p>
          <a:p>
            <a:pPr lvl="1"/>
            <a:r>
              <a:rPr lang="en-US" dirty="0" smtClean="0"/>
              <a:t>For outreach forms, the “Type of Event” must be a presentation or a booth/exhibit</a:t>
            </a:r>
            <a:endParaRPr lang="en-US" dirty="0"/>
          </a:p>
        </p:txBody>
      </p:sp>
      <p:sp>
        <p:nvSpPr>
          <p:cNvPr id="4" name="Slide Number Placeholder 3"/>
          <p:cNvSpPr>
            <a:spLocks noGrp="1"/>
          </p:cNvSpPr>
          <p:nvPr>
            <p:ph type="sldNum" sz="quarter" idx="12"/>
          </p:nvPr>
        </p:nvSpPr>
        <p:spPr>
          <a:xfrm>
            <a:off x="3505200" y="6356350"/>
            <a:ext cx="2133600" cy="365125"/>
          </a:xfrm>
        </p:spPr>
        <p:txBody>
          <a:bodyPr/>
          <a:lstStyle/>
          <a:p>
            <a:fld id="{E37C0F64-4CD0-4599-A644-7B55165746D2}" type="slidenum">
              <a:rPr lang="en-US" smtClean="0"/>
              <a:t>13</a:t>
            </a:fld>
            <a:endParaRPr lang="en-US" dirty="0"/>
          </a:p>
        </p:txBody>
      </p:sp>
    </p:spTree>
    <p:custDataLst>
      <p:tags r:id="rId1"/>
    </p:custDataLst>
    <p:extLst>
      <p:ext uri="{BB962C8B-B14F-4D97-AF65-F5344CB8AC3E}">
        <p14:creationId xmlns:p14="http://schemas.microsoft.com/office/powerpoint/2010/main" val="3795339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Send to </a:t>
            </a:r>
            <a:r>
              <a:rPr lang="en-US" dirty="0"/>
              <a:t>SMP Updates</a:t>
            </a:r>
            <a:br>
              <a:rPr lang="en-US" dirty="0"/>
            </a:br>
            <a:r>
              <a:rPr lang="en-US" sz="2200" i="1" dirty="0" smtClean="0"/>
              <a:t>(Only </a:t>
            </a:r>
            <a:r>
              <a:rPr lang="en-US" sz="2200" i="1" dirty="0"/>
              <a:t>impacts co-trained SMP/SHIP programs using the </a:t>
            </a:r>
            <a:r>
              <a:rPr lang="en-US" sz="2200" i="1" dirty="0" smtClean="0"/>
              <a:t>“Send </a:t>
            </a:r>
            <a:r>
              <a:rPr lang="en-US" sz="2200" i="1" dirty="0"/>
              <a:t>to </a:t>
            </a:r>
            <a:r>
              <a:rPr lang="en-US" sz="2200" i="1" dirty="0" smtClean="0"/>
              <a:t>SMP” functionality </a:t>
            </a:r>
            <a:r>
              <a:rPr lang="en-US" sz="2200" i="1" dirty="0"/>
              <a:t>in STARS) </a:t>
            </a:r>
          </a:p>
        </p:txBody>
      </p:sp>
      <p:sp>
        <p:nvSpPr>
          <p:cNvPr id="3" name="Content Placeholder 2"/>
          <p:cNvSpPr>
            <a:spLocks noGrp="1"/>
          </p:cNvSpPr>
          <p:nvPr>
            <p:ph idx="1"/>
          </p:nvPr>
        </p:nvSpPr>
        <p:spPr>
          <a:xfrm>
            <a:off x="152400" y="1600201"/>
            <a:ext cx="8915400" cy="3886200"/>
          </a:xfrm>
        </p:spPr>
        <p:txBody>
          <a:bodyPr>
            <a:noAutofit/>
          </a:bodyPr>
          <a:lstStyle/>
          <a:p>
            <a:r>
              <a:rPr lang="en-US" sz="2400" dirty="0" smtClean="0"/>
              <a:t>Beneficiary </a:t>
            </a:r>
            <a:r>
              <a:rPr lang="en-US" sz="2400" dirty="0"/>
              <a:t>Contact Form</a:t>
            </a:r>
          </a:p>
          <a:p>
            <a:pPr lvl="1"/>
            <a:r>
              <a:rPr lang="en-US" sz="2400" dirty="0" smtClean="0"/>
              <a:t>If </a:t>
            </a:r>
            <a:r>
              <a:rPr lang="en-US" sz="2400" dirty="0"/>
              <a:t>one or more SMP related topics are selected, the record will be sent to SMP and saved in STARS. If none are selected, the record will not be sent to SMP and not saved in STARS, even when </a:t>
            </a:r>
            <a:r>
              <a:rPr lang="en-US" sz="2400" dirty="0" smtClean="0"/>
              <a:t>“Send </a:t>
            </a:r>
            <a:r>
              <a:rPr lang="en-US" sz="2400" dirty="0"/>
              <a:t>to </a:t>
            </a:r>
            <a:r>
              <a:rPr lang="en-US" sz="2400" dirty="0" smtClean="0"/>
              <a:t>SMP” </a:t>
            </a:r>
            <a:r>
              <a:rPr lang="en-US" sz="2400" dirty="0"/>
              <a:t>is set to </a:t>
            </a:r>
            <a:r>
              <a:rPr lang="en-US" sz="2400" dirty="0" smtClean="0"/>
              <a:t>“Yes.” </a:t>
            </a:r>
            <a:endParaRPr lang="en-US" sz="2400" dirty="0"/>
          </a:p>
          <a:p>
            <a:pPr lvl="1"/>
            <a:r>
              <a:rPr lang="en-US" sz="2400" dirty="0" smtClean="0"/>
              <a:t>If </a:t>
            </a:r>
            <a:r>
              <a:rPr lang="en-US" sz="2400" dirty="0"/>
              <a:t>no SMP related topics are selected, the following validation error will appear: </a:t>
            </a:r>
            <a:r>
              <a:rPr lang="en-US" sz="2400" dirty="0" smtClean="0"/>
              <a:t>“Send </a:t>
            </a:r>
            <a:r>
              <a:rPr lang="en-US" sz="2400" dirty="0"/>
              <a:t>to SMP Error. An error has occurred while attempting to send your record to SIRS. At least one SMP related topic must be selected for the record to be sent to SIRS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14</a:t>
            </a:fld>
            <a:endParaRPr lang="en-US" dirty="0"/>
          </a:p>
        </p:txBody>
      </p:sp>
    </p:spTree>
    <p:custDataLst>
      <p:tags r:id="rId1"/>
    </p:custDataLst>
    <p:extLst>
      <p:ext uri="{BB962C8B-B14F-4D97-AF65-F5344CB8AC3E}">
        <p14:creationId xmlns:p14="http://schemas.microsoft.com/office/powerpoint/2010/main" val="3990867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Beneficiary Contacts: </a:t>
            </a:r>
            <a:br>
              <a:rPr lang="en-US" dirty="0" smtClean="0"/>
            </a:br>
            <a:r>
              <a:rPr lang="en-US" dirty="0" smtClean="0"/>
              <a:t>SMP-Qualifying Topics</a:t>
            </a:r>
            <a:endParaRPr lang="en-US" dirty="0"/>
          </a:p>
        </p:txBody>
      </p:sp>
      <p:sp>
        <p:nvSpPr>
          <p:cNvPr id="3" name="Content Placeholder 2"/>
          <p:cNvSpPr>
            <a:spLocks noGrp="1"/>
          </p:cNvSpPr>
          <p:nvPr>
            <p:ph idx="1"/>
          </p:nvPr>
        </p:nvSpPr>
        <p:spPr>
          <a:xfrm>
            <a:off x="152400" y="1538817"/>
            <a:ext cx="8839200" cy="1295400"/>
          </a:xfrm>
        </p:spPr>
        <p:txBody>
          <a:bodyPr>
            <a:normAutofit/>
          </a:bodyPr>
          <a:lstStyle/>
          <a:p>
            <a:r>
              <a:rPr lang="en-US" sz="2400" dirty="0" smtClean="0"/>
              <a:t>SMP-qualifying topics for beneficiary contacts </a:t>
            </a:r>
            <a:r>
              <a:rPr lang="en-US" sz="2400" dirty="0"/>
              <a:t>are </a:t>
            </a:r>
            <a:r>
              <a:rPr lang="en-US" sz="2400" dirty="0" smtClean="0"/>
              <a:t>listed </a:t>
            </a:r>
            <a:r>
              <a:rPr lang="en-US" sz="2400" dirty="0"/>
              <a:t>below. </a:t>
            </a:r>
          </a:p>
          <a:p>
            <a:r>
              <a:rPr lang="en-US" sz="2400" dirty="0"/>
              <a:t>For definitions and instructions, see </a:t>
            </a:r>
            <a:r>
              <a:rPr lang="en-US" sz="2400" dirty="0" smtClean="0"/>
              <a:t>Appendix C of the Beneficiary Contacts Job Aid.</a:t>
            </a:r>
            <a:endParaRPr lang="en-US" sz="2400"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15</a:t>
            </a:fld>
            <a:endParaRPr lang="en-US" dirty="0"/>
          </a:p>
        </p:txBody>
      </p:sp>
      <p:pic>
        <p:nvPicPr>
          <p:cNvPr id="5" name="Picture 4"/>
          <p:cNvPicPr>
            <a:picLocks noChangeAspect="1"/>
          </p:cNvPicPr>
          <p:nvPr/>
        </p:nvPicPr>
        <p:blipFill>
          <a:blip r:embed="rId4"/>
          <a:stretch>
            <a:fillRect/>
          </a:stretch>
        </p:blipFill>
        <p:spPr>
          <a:xfrm>
            <a:off x="0" y="3043785"/>
            <a:ext cx="9144000" cy="3128415"/>
          </a:xfrm>
          <a:prstGeom prst="rect">
            <a:avLst/>
          </a:prstGeom>
        </p:spPr>
      </p:pic>
    </p:spTree>
    <p:custDataLst>
      <p:tags r:id="rId1"/>
    </p:custDataLst>
    <p:extLst>
      <p:ext uri="{BB962C8B-B14F-4D97-AF65-F5344CB8AC3E}">
        <p14:creationId xmlns:p14="http://schemas.microsoft.com/office/powerpoint/2010/main" val="427371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Send to </a:t>
            </a:r>
            <a:r>
              <a:rPr lang="en-US" dirty="0"/>
              <a:t>SMP Updates</a:t>
            </a:r>
            <a:br>
              <a:rPr lang="en-US" dirty="0"/>
            </a:br>
            <a:r>
              <a:rPr lang="en-US" sz="2200" i="1" dirty="0" smtClean="0"/>
              <a:t>(Only </a:t>
            </a:r>
            <a:r>
              <a:rPr lang="en-US" sz="2200" i="1" dirty="0"/>
              <a:t>impacts co-trained SMP/SHIP programs using the </a:t>
            </a:r>
            <a:r>
              <a:rPr lang="en-US" sz="2200" i="1" dirty="0" smtClean="0"/>
              <a:t>“Send </a:t>
            </a:r>
            <a:r>
              <a:rPr lang="en-US" sz="2200" i="1" dirty="0"/>
              <a:t>to </a:t>
            </a:r>
            <a:r>
              <a:rPr lang="en-US" sz="2200" i="1" dirty="0" smtClean="0"/>
              <a:t>SMP” functionality </a:t>
            </a:r>
            <a:r>
              <a:rPr lang="en-US" sz="2200" i="1" dirty="0"/>
              <a:t>in STARS) </a:t>
            </a:r>
          </a:p>
        </p:txBody>
      </p:sp>
      <p:sp>
        <p:nvSpPr>
          <p:cNvPr id="3" name="Content Placeholder 2"/>
          <p:cNvSpPr>
            <a:spLocks noGrp="1"/>
          </p:cNvSpPr>
          <p:nvPr>
            <p:ph idx="1"/>
          </p:nvPr>
        </p:nvSpPr>
        <p:spPr/>
        <p:txBody>
          <a:bodyPr>
            <a:noAutofit/>
          </a:bodyPr>
          <a:lstStyle/>
          <a:p>
            <a:r>
              <a:rPr lang="en-US" sz="2400" dirty="0" smtClean="0"/>
              <a:t>Group </a:t>
            </a:r>
            <a:r>
              <a:rPr lang="en-US" sz="2400" dirty="0"/>
              <a:t>Outreach and Education Form: </a:t>
            </a:r>
            <a:endParaRPr lang="en-US" sz="2400" dirty="0" smtClean="0"/>
          </a:p>
          <a:p>
            <a:pPr lvl="1"/>
            <a:r>
              <a:rPr lang="en-US" sz="2000" dirty="0" smtClean="0"/>
              <a:t>If “Send to SMP” is selected and “Enrollment Event” </a:t>
            </a:r>
            <a:r>
              <a:rPr lang="en-US" sz="2000" dirty="0"/>
              <a:t>is selected, the record will </a:t>
            </a:r>
            <a:r>
              <a:rPr lang="en-US" sz="2000" b="1" dirty="0"/>
              <a:t>not</a:t>
            </a:r>
            <a:r>
              <a:rPr lang="en-US" sz="2000" dirty="0"/>
              <a:t> be sent to SMP and will not be saved to </a:t>
            </a:r>
            <a:r>
              <a:rPr lang="en-US" sz="2000" dirty="0" smtClean="0"/>
              <a:t>STARS. The following validation error will appear: “Send to SMP Error. An error has occurred while attempting to send your message to SIRS. Enrollment Event cannot be selected as the </a:t>
            </a:r>
            <a:r>
              <a:rPr lang="en-US" sz="2000" dirty="0" smtClean="0"/>
              <a:t>Type </a:t>
            </a:r>
            <a:r>
              <a:rPr lang="en-US" sz="2000" dirty="0" smtClean="0"/>
              <a:t>of </a:t>
            </a:r>
            <a:r>
              <a:rPr lang="en-US" sz="2000" dirty="0" smtClean="0"/>
              <a:t>Event</a:t>
            </a:r>
            <a:r>
              <a:rPr lang="en-US" sz="2000" dirty="0" smtClean="0"/>
              <a:t>.”</a:t>
            </a:r>
            <a:endParaRPr lang="en-US" sz="2000" dirty="0"/>
          </a:p>
          <a:p>
            <a:r>
              <a:rPr lang="en-US" sz="2400" dirty="0" smtClean="0"/>
              <a:t>All </a:t>
            </a:r>
            <a:r>
              <a:rPr lang="en-US" sz="2400" dirty="0"/>
              <a:t>Forms: </a:t>
            </a:r>
            <a:endParaRPr lang="en-US" sz="2400" dirty="0" smtClean="0"/>
          </a:p>
          <a:p>
            <a:pPr lvl="1"/>
            <a:r>
              <a:rPr lang="en-US" sz="2000" dirty="0" smtClean="0"/>
              <a:t>If “Send </a:t>
            </a:r>
            <a:r>
              <a:rPr lang="en-US" sz="2000" dirty="0"/>
              <a:t>to </a:t>
            </a:r>
            <a:r>
              <a:rPr lang="en-US" sz="2000" dirty="0" smtClean="0"/>
              <a:t>SMP” </a:t>
            </a:r>
            <a:r>
              <a:rPr lang="en-US" sz="2000" dirty="0"/>
              <a:t>is set to </a:t>
            </a:r>
            <a:r>
              <a:rPr lang="en-US" sz="2000" dirty="0" smtClean="0"/>
              <a:t>“Yes” </a:t>
            </a:r>
            <a:r>
              <a:rPr lang="en-US" sz="2000" dirty="0"/>
              <a:t>and no SIRS eFile ID was entered, the following validation error will appear: </a:t>
            </a:r>
            <a:r>
              <a:rPr lang="en-US" sz="2000" dirty="0" smtClean="0"/>
              <a:t>“Send </a:t>
            </a:r>
            <a:r>
              <a:rPr lang="en-US" sz="2000" dirty="0"/>
              <a:t>to SMP Error. Please enter a SIRS eFile ID in order to send this record to SIRS</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16</a:t>
            </a:fld>
            <a:endParaRPr lang="en-US" dirty="0"/>
          </a:p>
        </p:txBody>
      </p:sp>
    </p:spTree>
    <p:custDataLst>
      <p:tags r:id="rId1"/>
    </p:custDataLst>
    <p:extLst>
      <p:ext uri="{BB962C8B-B14F-4D97-AF65-F5344CB8AC3E}">
        <p14:creationId xmlns:p14="http://schemas.microsoft.com/office/powerpoint/2010/main" val="2206955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ACL Guidance: SMP/SHIP/MIPPA </a:t>
            </a:r>
          </a:p>
        </p:txBody>
      </p:sp>
      <p:sp>
        <p:nvSpPr>
          <p:cNvPr id="7" name="Content Placeholder 6"/>
          <p:cNvSpPr>
            <a:spLocks noGrp="1"/>
          </p:cNvSpPr>
          <p:nvPr>
            <p:ph idx="1"/>
          </p:nvPr>
        </p:nvSpPr>
        <p:spPr>
          <a:xfrm>
            <a:off x="533400" y="1417638"/>
            <a:ext cx="8386010" cy="2914650"/>
          </a:xfrm>
        </p:spPr>
        <p:txBody>
          <a:bodyPr>
            <a:noAutofit/>
          </a:bodyPr>
          <a:lstStyle/>
          <a:p>
            <a:r>
              <a:rPr lang="en-US" sz="2400" dirty="0"/>
              <a:t>How do you report what you’re doing when </a:t>
            </a:r>
            <a:r>
              <a:rPr lang="en-US" sz="2400" dirty="0" smtClean="0"/>
              <a:t>there’s overlap</a:t>
            </a:r>
            <a:r>
              <a:rPr lang="en-US" sz="2400" dirty="0"/>
              <a:t>? </a:t>
            </a:r>
            <a:endParaRPr lang="en-US" sz="2400" dirty="0" smtClean="0"/>
          </a:p>
          <a:p>
            <a:r>
              <a:rPr lang="en-US" sz="2400" dirty="0" smtClean="0"/>
              <a:t>ACL recently developed new Joint Reporting Guidance for SMP, SHIP, and MIPPA grantees</a:t>
            </a:r>
          </a:p>
          <a:p>
            <a:pPr lvl="1"/>
            <a:r>
              <a:rPr lang="en-US" sz="2200" dirty="0" smtClean="0"/>
              <a:t>Provides an overview of what to report, when, and how</a:t>
            </a:r>
          </a:p>
          <a:p>
            <a:pPr lvl="1"/>
            <a:r>
              <a:rPr lang="en-US" sz="2200" dirty="0" smtClean="0"/>
              <a:t>Replaces previous guidance issued by CMS and ACL in 2008 </a:t>
            </a:r>
          </a:p>
          <a:p>
            <a:pPr lvl="1"/>
            <a:r>
              <a:rPr lang="en-US" sz="2200" dirty="0" smtClean="0"/>
              <a:t>Team members </a:t>
            </a:r>
            <a:r>
              <a:rPr lang="en-US" sz="2200" b="1" dirty="0" smtClean="0"/>
              <a:t>trained in both SMP and SHIP </a:t>
            </a:r>
            <a:r>
              <a:rPr lang="en-US" sz="2200" u="sng" dirty="0" smtClean="0"/>
              <a:t>may </a:t>
            </a:r>
            <a:r>
              <a:rPr lang="en-US" sz="2200" dirty="0" smtClean="0"/>
              <a:t>use STARS “Send to SMP” function to report counseling or outreach if the activity involves both </a:t>
            </a:r>
            <a:r>
              <a:rPr lang="en-US" sz="2200" dirty="0" smtClean="0"/>
              <a:t>programs </a:t>
            </a:r>
            <a:endParaRPr lang="en-US" sz="2200" dirty="0" smtClean="0"/>
          </a:p>
        </p:txBody>
      </p:sp>
      <p:sp>
        <p:nvSpPr>
          <p:cNvPr id="4" name="Slide Number Placeholder 3"/>
          <p:cNvSpPr>
            <a:spLocks noGrp="1"/>
          </p:cNvSpPr>
          <p:nvPr>
            <p:ph type="sldNum" sz="quarter" idx="12"/>
          </p:nvPr>
        </p:nvSpPr>
        <p:spPr/>
        <p:txBody>
          <a:bodyPr/>
          <a:lstStyle/>
          <a:p>
            <a:fld id="{7AA28999-D008-419E-9628-EE1C64F81F4C}" type="slidenum">
              <a:rPr lang="en-US" smtClean="0"/>
              <a:pPr/>
              <a:t>17</a:t>
            </a:fld>
            <a:endParaRPr lang="en-US" dirty="0"/>
          </a:p>
        </p:txBody>
      </p:sp>
    </p:spTree>
    <p:custDataLst>
      <p:tags r:id="rId1"/>
    </p:custDataLst>
    <p:extLst>
      <p:ext uri="{BB962C8B-B14F-4D97-AF65-F5344CB8AC3E}">
        <p14:creationId xmlns:p14="http://schemas.microsoft.com/office/powerpoint/2010/main" val="1510669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Calls” or “Simple Inquiries” </a:t>
            </a:r>
            <a:endParaRPr lang="en-US" dirty="0"/>
          </a:p>
        </p:txBody>
      </p:sp>
      <p:sp>
        <p:nvSpPr>
          <p:cNvPr id="3" name="Content Placeholder 2"/>
          <p:cNvSpPr>
            <a:spLocks noGrp="1"/>
          </p:cNvSpPr>
          <p:nvPr>
            <p:ph idx="1"/>
          </p:nvPr>
        </p:nvSpPr>
        <p:spPr>
          <a:xfrm>
            <a:off x="457200" y="1417638"/>
            <a:ext cx="8229600" cy="4068763"/>
          </a:xfrm>
        </p:spPr>
        <p:txBody>
          <a:bodyPr>
            <a:normAutofit fontScale="85000" lnSpcReduction="10000"/>
          </a:bodyPr>
          <a:lstStyle/>
          <a:p>
            <a:pPr>
              <a:lnSpc>
                <a:spcPct val="120000"/>
              </a:lnSpc>
            </a:pPr>
            <a:r>
              <a:rPr lang="en-US" dirty="0" smtClean="0"/>
              <a:t>Includes: </a:t>
            </a:r>
          </a:p>
          <a:p>
            <a:pPr lvl="1">
              <a:lnSpc>
                <a:spcPct val="120000"/>
              </a:lnSpc>
            </a:pPr>
            <a:r>
              <a:rPr lang="en-US" sz="2600" dirty="0" smtClean="0"/>
              <a:t>Scheduling appointments </a:t>
            </a:r>
          </a:p>
          <a:p>
            <a:pPr lvl="1">
              <a:lnSpc>
                <a:spcPct val="120000"/>
              </a:lnSpc>
            </a:pPr>
            <a:r>
              <a:rPr lang="en-US" sz="2600" dirty="0" smtClean="0"/>
              <a:t>Unsuccessful attempts to reach a beneficiary </a:t>
            </a:r>
          </a:p>
          <a:p>
            <a:pPr lvl="1">
              <a:lnSpc>
                <a:spcPct val="120000"/>
              </a:lnSpc>
            </a:pPr>
            <a:r>
              <a:rPr lang="en-US" sz="2600" dirty="0" smtClean="0"/>
              <a:t>Contacts where the sole purpose is referral to another agency</a:t>
            </a:r>
          </a:p>
          <a:p>
            <a:pPr lvl="1">
              <a:lnSpc>
                <a:spcPct val="120000"/>
              </a:lnSpc>
            </a:pPr>
            <a:r>
              <a:rPr lang="en-US" sz="2600" dirty="0" smtClean="0"/>
              <a:t>Contacts that are unrelated to the mission of the grant program</a:t>
            </a:r>
          </a:p>
          <a:p>
            <a:pPr>
              <a:lnSpc>
                <a:spcPct val="120000"/>
              </a:lnSpc>
            </a:pPr>
            <a:r>
              <a:rPr lang="en-US" b="1" dirty="0" smtClean="0">
                <a:solidFill>
                  <a:srgbClr val="FF0000"/>
                </a:solidFill>
              </a:rPr>
              <a:t>DO NOT REPORT</a:t>
            </a:r>
          </a:p>
          <a:p>
            <a:pPr lvl="1">
              <a:lnSpc>
                <a:spcPct val="120000"/>
              </a:lnSpc>
            </a:pPr>
            <a:r>
              <a:rPr lang="en-US" sz="2600" dirty="0"/>
              <a:t>These contacts do not count and should not be entered</a:t>
            </a:r>
          </a:p>
        </p:txBody>
      </p:sp>
      <p:sp>
        <p:nvSpPr>
          <p:cNvPr id="4" name="Slide Number Placeholder 3"/>
          <p:cNvSpPr>
            <a:spLocks noGrp="1"/>
          </p:cNvSpPr>
          <p:nvPr>
            <p:ph type="sldNum" sz="quarter" idx="12"/>
          </p:nvPr>
        </p:nvSpPr>
        <p:spPr/>
        <p:txBody>
          <a:bodyPr/>
          <a:lstStyle/>
          <a:p>
            <a:fld id="{7AA28999-D008-419E-9628-EE1C64F81F4C}" type="slidenum">
              <a:rPr lang="en-US" smtClean="0"/>
              <a:pPr/>
              <a:t>18</a:t>
            </a:fld>
            <a:endParaRPr lang="en-US" dirty="0"/>
          </a:p>
        </p:txBody>
      </p:sp>
    </p:spTree>
    <p:custDataLst>
      <p:tags r:id="rId1"/>
    </p:custDataLst>
    <p:extLst>
      <p:ext uri="{BB962C8B-B14F-4D97-AF65-F5344CB8AC3E}">
        <p14:creationId xmlns:p14="http://schemas.microsoft.com/office/powerpoint/2010/main" val="145913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Basic Counseling</a:t>
            </a:r>
            <a:endParaRPr lang="en-US" sz="4000" dirty="0"/>
          </a:p>
        </p:txBody>
      </p:sp>
      <p:sp>
        <p:nvSpPr>
          <p:cNvPr id="3" name="Content Placeholder 2"/>
          <p:cNvSpPr>
            <a:spLocks noGrp="1"/>
          </p:cNvSpPr>
          <p:nvPr>
            <p:ph idx="1"/>
          </p:nvPr>
        </p:nvSpPr>
        <p:spPr>
          <a:xfrm>
            <a:off x="440267" y="1417638"/>
            <a:ext cx="8229600" cy="1219199"/>
          </a:xfrm>
        </p:spPr>
        <p:txBody>
          <a:bodyPr/>
          <a:lstStyle/>
          <a:p>
            <a:r>
              <a:rPr lang="en-US" dirty="0" smtClean="0"/>
              <a:t>Any contacts involving the relay of general Medicare or program information</a:t>
            </a:r>
          </a:p>
          <a:p>
            <a:endParaRPr lang="en-US" b="1"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11147378"/>
              </p:ext>
            </p:extLst>
          </p:nvPr>
        </p:nvGraphicFramePr>
        <p:xfrm>
          <a:off x="228600" y="2819399"/>
          <a:ext cx="8686800" cy="269685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xmlns="" val="2121261508"/>
                    </a:ext>
                  </a:extLst>
                </a:gridCol>
                <a:gridCol w="4343400">
                  <a:extLst>
                    <a:ext uri="{9D8B030D-6E8A-4147-A177-3AD203B41FA5}">
                      <a16:colId xmlns:a16="http://schemas.microsoft.com/office/drawing/2014/main" xmlns="" val="3259631233"/>
                    </a:ext>
                  </a:extLst>
                </a:gridCol>
              </a:tblGrid>
              <a:tr h="447660">
                <a:tc>
                  <a:txBody>
                    <a:bodyPr/>
                    <a:lstStyle/>
                    <a:p>
                      <a:pPr algn="ctr"/>
                      <a:r>
                        <a:rPr lang="en-US" sz="1800" dirty="0" smtClean="0"/>
                        <a:t>SMP</a:t>
                      </a:r>
                      <a:endParaRPr lang="en-US" sz="1800" dirty="0"/>
                    </a:p>
                  </a:txBody>
                  <a:tcPr marL="68580" marR="68580" marT="34290" marB="34290"/>
                </a:tc>
                <a:tc>
                  <a:txBody>
                    <a:bodyPr/>
                    <a:lstStyle/>
                    <a:p>
                      <a:pPr algn="ctr"/>
                      <a:r>
                        <a:rPr lang="en-US" sz="1800" dirty="0" smtClean="0"/>
                        <a:t>SHIP</a:t>
                      </a:r>
                      <a:endParaRPr lang="en-US" sz="1800" dirty="0"/>
                    </a:p>
                  </a:txBody>
                  <a:tcPr marL="68580" marR="68580" marT="34290" marB="34290"/>
                </a:tc>
                <a:extLst>
                  <a:ext uri="{0D108BD9-81ED-4DB2-BD59-A6C34878D82A}">
                    <a16:rowId xmlns:a16="http://schemas.microsoft.com/office/drawing/2014/main" xmlns="" val="1159396880"/>
                  </a:ext>
                </a:extLst>
              </a:tr>
              <a:tr h="667467">
                <a:tc>
                  <a:txBody>
                    <a:bodyPr/>
                    <a:lstStyle/>
                    <a:p>
                      <a:pPr algn="ctr"/>
                      <a:r>
                        <a:rPr lang="en-US" sz="1800" dirty="0" smtClean="0"/>
                        <a:t>Complete SIRS Individual</a:t>
                      </a:r>
                      <a:r>
                        <a:rPr lang="en-US" sz="1800" baseline="0" dirty="0" smtClean="0"/>
                        <a:t> Interaction Form</a:t>
                      </a:r>
                      <a:endParaRPr lang="en-US" sz="1800" dirty="0"/>
                    </a:p>
                  </a:txBody>
                  <a:tcPr marL="68580" marR="68580" marT="34290" marB="34290"/>
                </a:tc>
                <a:tc>
                  <a:txBody>
                    <a:bodyPr/>
                    <a:lstStyle/>
                    <a:p>
                      <a:pPr algn="ctr"/>
                      <a:r>
                        <a:rPr lang="en-US" sz="1800" dirty="0" smtClean="0"/>
                        <a:t>Complete STARS</a:t>
                      </a:r>
                      <a:r>
                        <a:rPr lang="en-US" sz="1800" baseline="0" dirty="0" smtClean="0"/>
                        <a:t> Beneficiary Contact Form</a:t>
                      </a:r>
                      <a:endParaRPr lang="en-US" sz="1800" dirty="0"/>
                    </a:p>
                  </a:txBody>
                  <a:tcPr marL="68580" marR="68580" marT="34290" marB="34290"/>
                </a:tc>
                <a:extLst>
                  <a:ext uri="{0D108BD9-81ED-4DB2-BD59-A6C34878D82A}">
                    <a16:rowId xmlns:a16="http://schemas.microsoft.com/office/drawing/2014/main" xmlns="" val="902675627"/>
                  </a:ext>
                </a:extLst>
              </a:tr>
              <a:tr h="1581729">
                <a:tc gridSpan="2">
                  <a:txBody>
                    <a:bodyPr/>
                    <a:lstStyle/>
                    <a:p>
                      <a:pPr algn="ctr"/>
                      <a:r>
                        <a:rPr lang="en-US" sz="1800" baseline="0" dirty="0" smtClean="0"/>
                        <a:t>Use the STARS “Send to SMP” radio button to report the contact in both systems if counseling includes discussing or gathering info about potential health care fraud, errors, or abuse. </a:t>
                      </a:r>
                    </a:p>
                    <a:p>
                      <a:pPr algn="ctr"/>
                      <a:endParaRPr lang="en-US" sz="1800" baseline="0" dirty="0" smtClean="0"/>
                    </a:p>
                    <a:p>
                      <a:pPr algn="ctr"/>
                      <a:r>
                        <a:rPr lang="en-US" sz="1800" baseline="0" dirty="0" smtClean="0"/>
                        <a:t>Record </a:t>
                      </a:r>
                      <a:r>
                        <a:rPr lang="en-US" sz="1800" b="1" baseline="0" dirty="0" smtClean="0"/>
                        <a:t>all</a:t>
                      </a:r>
                      <a:r>
                        <a:rPr lang="en-US" sz="1800" baseline="0" dirty="0" smtClean="0"/>
                        <a:t> time (in minutes) spent counseling. Time spent cannot be split. </a:t>
                      </a:r>
                      <a:endParaRPr lang="en-US" sz="1800" dirty="0"/>
                    </a:p>
                  </a:txBody>
                  <a:tcPr marL="68580" marR="68580" marT="34290" marB="34290"/>
                </a:tc>
                <a:tc hMerge="1">
                  <a:txBody>
                    <a:bodyPr/>
                    <a:lstStyle/>
                    <a:p>
                      <a:endParaRPr lang="en-US" dirty="0"/>
                    </a:p>
                  </a:txBody>
                  <a:tcPr/>
                </a:tc>
                <a:extLst>
                  <a:ext uri="{0D108BD9-81ED-4DB2-BD59-A6C34878D82A}">
                    <a16:rowId xmlns:a16="http://schemas.microsoft.com/office/drawing/2014/main" xmlns="" val="3766446988"/>
                  </a:ext>
                </a:extLst>
              </a:tr>
            </a:tbl>
          </a:graphicData>
        </a:graphic>
      </p:graphicFrame>
    </p:spTree>
    <p:custDataLst>
      <p:tags r:id="rId1"/>
    </p:custDataLst>
    <p:extLst>
      <p:ext uri="{BB962C8B-B14F-4D97-AF65-F5344CB8AC3E}">
        <p14:creationId xmlns:p14="http://schemas.microsoft.com/office/powerpoint/2010/main" val="1492582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143000" y="990600"/>
            <a:ext cx="5249972" cy="4953000"/>
          </a:xfrm>
          <a:prstGeom prst="rect">
            <a:avLst/>
          </a:prstGeom>
          <a:no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b="1" kern="1200">
                <a:solidFill>
                  <a:srgbClr val="00286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itchFamily="34" charset="0"/>
              <a:buAutoNum type="arabicParenR"/>
            </a:pPr>
            <a:r>
              <a:rPr lang="en-US" sz="2200" b="0" dirty="0">
                <a:solidFill>
                  <a:schemeClr val="tx1"/>
                </a:solidFill>
                <a:latin typeface="Calibri" panose="020F0502020204030204" pitchFamily="34" charset="0"/>
              </a:rPr>
              <a:t>The </a:t>
            </a:r>
            <a:r>
              <a:rPr lang="en-US" sz="2200" dirty="0">
                <a:solidFill>
                  <a:schemeClr val="tx1"/>
                </a:solidFill>
                <a:latin typeface="Calibri" panose="020F0502020204030204" pitchFamily="34" charset="0"/>
              </a:rPr>
              <a:t>view icon </a:t>
            </a:r>
            <a:r>
              <a:rPr lang="en-US" sz="2200" b="0" dirty="0">
                <a:solidFill>
                  <a:schemeClr val="tx1"/>
                </a:solidFill>
                <a:latin typeface="Calibri" panose="020F0502020204030204" pitchFamily="34" charset="0"/>
              </a:rPr>
              <a:t>in the upper right corner changes your view in WebEx.</a:t>
            </a:r>
          </a:p>
          <a:p>
            <a:pPr marL="857250" lvl="1" indent="-457200">
              <a:buSzPct val="125000"/>
              <a:buFont typeface="Arial" panose="020B0604020202020204" pitchFamily="34" charset="0"/>
              <a:buChar char="•"/>
            </a:pPr>
            <a:r>
              <a:rPr lang="en-US" sz="1900" b="1" dirty="0">
                <a:latin typeface="Calibri" panose="020F0502020204030204" pitchFamily="34" charset="0"/>
              </a:rPr>
              <a:t>Tip:</a:t>
            </a:r>
            <a:r>
              <a:rPr lang="en-US" sz="1900" dirty="0">
                <a:latin typeface="Calibri" panose="020F0502020204030204" pitchFamily="34" charset="0"/>
              </a:rPr>
              <a:t> Select the middle option so you can see who’s speaking</a:t>
            </a:r>
            <a:r>
              <a:rPr lang="en-US" sz="1900" dirty="0" smtClean="0">
                <a:latin typeface="Calibri" panose="020F0502020204030204" pitchFamily="34" charset="0"/>
              </a:rPr>
              <a:t>!</a:t>
            </a:r>
            <a:endParaRPr lang="en-US" sz="1900" b="0" dirty="0" smtClean="0">
              <a:solidFill>
                <a:schemeClr val="tx1"/>
              </a:solidFill>
              <a:latin typeface="Calibri" panose="020F0502020204030204" pitchFamily="34" charset="0"/>
            </a:endParaRPr>
          </a:p>
          <a:p>
            <a:pPr marL="457200" indent="-457200">
              <a:buFont typeface="Arial" pitchFamily="34" charset="0"/>
              <a:buAutoNum type="arabicParenR"/>
            </a:pPr>
            <a:r>
              <a:rPr lang="en-US" sz="2200" b="0" dirty="0" smtClean="0">
                <a:solidFill>
                  <a:schemeClr val="tx1"/>
                </a:solidFill>
                <a:latin typeface="Calibri" panose="020F0502020204030204" pitchFamily="34" charset="0"/>
              </a:rPr>
              <a:t>The </a:t>
            </a:r>
            <a:r>
              <a:rPr lang="en-US" sz="2200" dirty="0">
                <a:solidFill>
                  <a:schemeClr val="tx1"/>
                </a:solidFill>
                <a:latin typeface="Calibri" panose="020F0502020204030204" pitchFamily="34" charset="0"/>
              </a:rPr>
              <a:t>toolbar </a:t>
            </a:r>
            <a:r>
              <a:rPr lang="en-US" sz="2200" b="0" dirty="0">
                <a:solidFill>
                  <a:schemeClr val="tx1"/>
                </a:solidFill>
                <a:latin typeface="Calibri" panose="020F0502020204030204" pitchFamily="34" charset="0"/>
              </a:rPr>
              <a:t>on the left side of the screen allows you to zoom in and out to show a closer or farther out view of the PowerPoint presentation.</a:t>
            </a:r>
          </a:p>
          <a:p>
            <a:pPr marL="457200" indent="-457200">
              <a:buFont typeface="Arial" pitchFamily="34" charset="0"/>
              <a:buAutoNum type="arabicParenR"/>
            </a:pPr>
            <a:r>
              <a:rPr lang="en-US" sz="2200" b="0" dirty="0" smtClean="0">
                <a:solidFill>
                  <a:schemeClr val="tx1"/>
                </a:solidFill>
                <a:latin typeface="Calibri" panose="020F0502020204030204" pitchFamily="34" charset="0"/>
              </a:rPr>
              <a:t>The </a:t>
            </a:r>
            <a:r>
              <a:rPr lang="en-US" sz="2200" dirty="0">
                <a:solidFill>
                  <a:schemeClr val="tx1"/>
                </a:solidFill>
                <a:latin typeface="Calibri" panose="020F0502020204030204" pitchFamily="34" charset="0"/>
              </a:rPr>
              <a:t>menu</a:t>
            </a:r>
            <a:r>
              <a:rPr lang="en-US" sz="2200" b="0" dirty="0">
                <a:solidFill>
                  <a:schemeClr val="tx1"/>
                </a:solidFill>
                <a:latin typeface="Calibri" panose="020F0502020204030204" pitchFamily="34" charset="0"/>
              </a:rPr>
              <a:t> at the bottom allows you to mute your line, open the participants and chat panels, and leave the event. </a:t>
            </a:r>
          </a:p>
          <a:p>
            <a:pPr marL="457200" indent="-457200">
              <a:buFont typeface="Arial" pitchFamily="34" charset="0"/>
              <a:buAutoNum type="arabicParenR"/>
            </a:pPr>
            <a:r>
              <a:rPr lang="en-US" sz="2200" b="0" dirty="0" smtClean="0">
                <a:solidFill>
                  <a:schemeClr val="tx1"/>
                </a:solidFill>
                <a:latin typeface="Calibri" panose="020F0502020204030204" pitchFamily="34" charset="0"/>
              </a:rPr>
              <a:t>The </a:t>
            </a:r>
            <a:r>
              <a:rPr lang="en-US" sz="2200" dirty="0" smtClean="0">
                <a:solidFill>
                  <a:schemeClr val="tx1"/>
                </a:solidFill>
                <a:latin typeface="Calibri" panose="020F0502020204030204" pitchFamily="34" charset="0"/>
              </a:rPr>
              <a:t>panels </a:t>
            </a:r>
            <a:r>
              <a:rPr lang="en-US" sz="2200" b="0" dirty="0" smtClean="0">
                <a:solidFill>
                  <a:schemeClr val="tx1"/>
                </a:solidFill>
                <a:latin typeface="Calibri" panose="020F0502020204030204" pitchFamily="34" charset="0"/>
              </a:rPr>
              <a:t>on the right show participant information, chat, and polling (when in use). Use </a:t>
            </a:r>
            <a:r>
              <a:rPr lang="en-US" sz="2200" b="0" dirty="0">
                <a:solidFill>
                  <a:schemeClr val="tx1"/>
                </a:solidFill>
                <a:latin typeface="Calibri" panose="020F0502020204030204" pitchFamily="34" charset="0"/>
              </a:rPr>
              <a:t>the arrow and x to open and close </a:t>
            </a:r>
            <a:r>
              <a:rPr lang="en-US" sz="2200" b="0" dirty="0" smtClean="0">
                <a:solidFill>
                  <a:schemeClr val="tx1"/>
                </a:solidFill>
                <a:latin typeface="Calibri" panose="020F0502020204030204" pitchFamily="34" charset="0"/>
              </a:rPr>
              <a:t>the panels.</a:t>
            </a:r>
          </a:p>
          <a:p>
            <a:pPr marL="1257300" lvl="2" indent="-457200">
              <a:buFont typeface="Arial" panose="020B0604020202020204" pitchFamily="34" charset="0"/>
              <a:buChar char="•"/>
            </a:pPr>
            <a:r>
              <a:rPr lang="en-US" sz="1900" b="1" dirty="0" smtClean="0">
                <a:latin typeface="Calibri" panose="020F0502020204030204" pitchFamily="34" charset="0"/>
              </a:rPr>
              <a:t>Tip:</a:t>
            </a:r>
            <a:r>
              <a:rPr lang="en-US" sz="1900" dirty="0" smtClean="0">
                <a:latin typeface="Calibri" panose="020F0502020204030204" pitchFamily="34" charset="0"/>
              </a:rPr>
              <a:t> To raise your hand, open the participant panel and click the hand icon in the lower right corner.</a:t>
            </a:r>
            <a:endParaRPr lang="en-US" sz="1900" b="0" dirty="0" smtClean="0">
              <a:solidFill>
                <a:schemeClr val="tx1"/>
              </a:solidFill>
              <a:latin typeface="Calibri" panose="020F0502020204030204" pitchFamily="34" charset="0"/>
            </a:endParaRPr>
          </a:p>
        </p:txBody>
      </p:sp>
      <p:grpSp>
        <p:nvGrpSpPr>
          <p:cNvPr id="28" name="Group 27"/>
          <p:cNvGrpSpPr/>
          <p:nvPr/>
        </p:nvGrpSpPr>
        <p:grpSpPr>
          <a:xfrm>
            <a:off x="6989143" y="4276117"/>
            <a:ext cx="2019961" cy="976446"/>
            <a:chOff x="3952356" y="3849665"/>
            <a:chExt cx="2965774" cy="1433651"/>
          </a:xfrm>
        </p:grpSpPr>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r="65193"/>
            <a:stretch/>
          </p:blipFill>
          <p:spPr>
            <a:xfrm>
              <a:off x="3952356" y="3849665"/>
              <a:ext cx="1752600" cy="1408135"/>
            </a:xfrm>
            <a:prstGeom prst="rect">
              <a:avLst/>
            </a:prstGeom>
            <a:ln>
              <a:no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5668"/>
            <a:stretch/>
          </p:blipFill>
          <p:spPr>
            <a:xfrm>
              <a:off x="5692981" y="3849665"/>
              <a:ext cx="1225149" cy="1408135"/>
            </a:xfrm>
            <a:prstGeom prst="rect">
              <a:avLst/>
            </a:prstGeom>
            <a:ln>
              <a:noFill/>
            </a:ln>
          </p:spPr>
        </p:pic>
        <p:sp>
          <p:nvSpPr>
            <p:cNvPr id="12" name="Rectangle 11"/>
            <p:cNvSpPr/>
            <p:nvPr/>
          </p:nvSpPr>
          <p:spPr>
            <a:xfrm>
              <a:off x="3962400" y="3849665"/>
              <a:ext cx="340714" cy="1408135"/>
            </a:xfrm>
            <a:prstGeom prst="rect">
              <a:avLst/>
            </a:prstGeom>
            <a:noFill/>
            <a:ln w="50800">
              <a:solidFill>
                <a:srgbClr val="449A54"/>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6554575" y="3875181"/>
              <a:ext cx="363555" cy="1408135"/>
            </a:xfrm>
            <a:prstGeom prst="rect">
              <a:avLst/>
            </a:prstGeom>
            <a:noFill/>
            <a:ln w="50800">
              <a:solidFill>
                <a:srgbClr val="449A54"/>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7" name="Picture 16"/>
          <p:cNvPicPr>
            <a:picLocks noChangeAspect="1"/>
          </p:cNvPicPr>
          <p:nvPr/>
        </p:nvPicPr>
        <p:blipFill>
          <a:blip r:embed="rId5"/>
          <a:stretch>
            <a:fillRect/>
          </a:stretch>
        </p:blipFill>
        <p:spPr>
          <a:xfrm>
            <a:off x="7102753" y="1048282"/>
            <a:ext cx="1906351" cy="657466"/>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9570" y="5740801"/>
            <a:ext cx="2834868" cy="583006"/>
          </a:xfrm>
          <a:prstGeom prst="rect">
            <a:avLst/>
          </a:prstGeom>
        </p:spPr>
      </p:pic>
      <p:pic>
        <p:nvPicPr>
          <p:cNvPr id="3" name="Picture 2"/>
          <p:cNvPicPr>
            <a:picLocks noChangeAspect="1"/>
          </p:cNvPicPr>
          <p:nvPr/>
        </p:nvPicPr>
        <p:blipFill>
          <a:blip r:embed="rId7"/>
          <a:stretch>
            <a:fillRect/>
          </a:stretch>
        </p:blipFill>
        <p:spPr>
          <a:xfrm>
            <a:off x="616912" y="1010132"/>
            <a:ext cx="438095" cy="3342857"/>
          </a:xfrm>
          <a:prstGeom prst="rect">
            <a:avLst/>
          </a:prstGeom>
          <a:ln>
            <a:solidFill>
              <a:schemeClr val="bg1">
                <a:lumMod val="50000"/>
              </a:schemeClr>
            </a:solidFill>
          </a:ln>
        </p:spPr>
      </p:pic>
      <p:sp>
        <p:nvSpPr>
          <p:cNvPr id="7" name="Rectangle 6"/>
          <p:cNvSpPr/>
          <p:nvPr/>
        </p:nvSpPr>
        <p:spPr>
          <a:xfrm>
            <a:off x="585965" y="2800220"/>
            <a:ext cx="464050" cy="914400"/>
          </a:xfrm>
          <a:prstGeom prst="rect">
            <a:avLst/>
          </a:prstGeom>
          <a:noFill/>
          <a:ln w="38100">
            <a:solidFill>
              <a:srgbClr val="449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1" y="182433"/>
            <a:ext cx="9175831" cy="737816"/>
          </a:xfrm>
          <a:prstGeom prst="rect">
            <a:avLst/>
          </a:prstGeom>
        </p:spPr>
        <p:txBody>
          <a:bodyPr vert="horz" lIns="91440" tIns="45720" rIns="91440" bIns="45720" rtlCol="0" anchor="ctr">
            <a:noAutofit/>
          </a:bodyPr>
          <a:lstStyle>
            <a:lvl1pPr algn="ctr">
              <a:spcBef>
                <a:spcPct val="0"/>
              </a:spcBef>
              <a:buNone/>
              <a:defRPr sz="3600" b="1">
                <a:solidFill>
                  <a:schemeClr val="tx2"/>
                </a:solidFill>
                <a:latin typeface="+mj-lt"/>
                <a:ea typeface="+mj-ea"/>
                <a:cs typeface="+mj-cs"/>
              </a:defRPr>
            </a:lvl1pPr>
          </a:lstStyle>
          <a:p>
            <a:r>
              <a:rPr lang="en-US" sz="4000" b="0" dirty="0"/>
              <a:t>WebEx functionality</a:t>
            </a: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b="61662"/>
          <a:stretch/>
        </p:blipFill>
        <p:spPr>
          <a:xfrm>
            <a:off x="7096897" y="2101267"/>
            <a:ext cx="1922633" cy="1075856"/>
          </a:xfrm>
          <a:prstGeom prst="rect">
            <a:avLst/>
          </a:prstGeom>
          <a:ln>
            <a:solidFill>
              <a:schemeClr val="bg1">
                <a:lumMod val="50000"/>
              </a:schemeClr>
            </a:solidFill>
          </a:ln>
        </p:spPr>
      </p:pic>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6988" t="17971" r="44104"/>
          <a:stretch/>
        </p:blipFill>
        <p:spPr>
          <a:xfrm>
            <a:off x="1752600" y="4953000"/>
            <a:ext cx="664116" cy="533400"/>
          </a:xfrm>
          <a:prstGeom prst="rect">
            <a:avLst/>
          </a:prstGeom>
        </p:spPr>
      </p:pic>
      <p:sp>
        <p:nvSpPr>
          <p:cNvPr id="5" name="Oval 4"/>
          <p:cNvSpPr/>
          <p:nvPr/>
        </p:nvSpPr>
        <p:spPr>
          <a:xfrm>
            <a:off x="6477000" y="1143000"/>
            <a:ext cx="506177" cy="4572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1</a:t>
            </a:r>
            <a:endParaRPr lang="en-US" sz="2400" b="1" dirty="0"/>
          </a:p>
        </p:txBody>
      </p:sp>
      <p:sp>
        <p:nvSpPr>
          <p:cNvPr id="20" name="Oval 19"/>
          <p:cNvSpPr/>
          <p:nvPr/>
        </p:nvSpPr>
        <p:spPr>
          <a:xfrm>
            <a:off x="22742" y="1048282"/>
            <a:ext cx="506177" cy="4572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2</a:t>
            </a:r>
          </a:p>
        </p:txBody>
      </p:sp>
      <p:sp>
        <p:nvSpPr>
          <p:cNvPr id="22" name="Oval 21"/>
          <p:cNvSpPr/>
          <p:nvPr/>
        </p:nvSpPr>
        <p:spPr>
          <a:xfrm>
            <a:off x="2084658" y="5753100"/>
            <a:ext cx="506177" cy="4572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3</a:t>
            </a:r>
          </a:p>
        </p:txBody>
      </p:sp>
      <p:sp>
        <p:nvSpPr>
          <p:cNvPr id="29" name="Oval 28"/>
          <p:cNvSpPr/>
          <p:nvPr/>
        </p:nvSpPr>
        <p:spPr>
          <a:xfrm>
            <a:off x="6524553" y="3743222"/>
            <a:ext cx="506177" cy="4572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4</a:t>
            </a:r>
            <a:endParaRPr lang="en-US" sz="2400" b="1" dirty="0"/>
          </a:p>
        </p:txBody>
      </p:sp>
      <p:sp>
        <p:nvSpPr>
          <p:cNvPr id="8" name="Oval 7"/>
          <p:cNvSpPr/>
          <p:nvPr/>
        </p:nvSpPr>
        <p:spPr>
          <a:xfrm>
            <a:off x="7780123" y="1066800"/>
            <a:ext cx="601877" cy="569728"/>
          </a:xfrm>
          <a:prstGeom prst="ellipse">
            <a:avLst/>
          </a:prstGeom>
          <a:noFill/>
          <a:ln w="50800">
            <a:solidFill>
              <a:srgbClr val="449A54"/>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Down Arrow 8"/>
          <p:cNvSpPr/>
          <p:nvPr/>
        </p:nvSpPr>
        <p:spPr>
          <a:xfrm>
            <a:off x="7843070" y="1676400"/>
            <a:ext cx="417219" cy="504052"/>
          </a:xfrm>
          <a:prstGeom prst="downArrow">
            <a:avLst/>
          </a:prstGeom>
          <a:solidFill>
            <a:srgbClr val="449A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294967295"/>
          </p:nvPr>
        </p:nvSpPr>
        <p:spPr>
          <a:xfrm>
            <a:off x="4114800" y="6477000"/>
            <a:ext cx="838200" cy="324634"/>
          </a:xfrm>
          <a:prstGeom prst="rect">
            <a:avLst/>
          </a:prstGeom>
        </p:spPr>
        <p:txBody>
          <a:bodyPr/>
          <a:lstStyle/>
          <a:p>
            <a:pPr defTabSz="914400"/>
            <a:fld id="{B6F15528-21DE-4FAA-801E-634DDDAF4B2B}" type="slidenum">
              <a:rPr lang="en-US" smtClean="0">
                <a:solidFill>
                  <a:prstClr val="white"/>
                </a:solidFill>
              </a:rPr>
              <a:pPr defTabSz="914400"/>
              <a:t>2</a:t>
            </a:fld>
            <a:endParaRPr lang="en-US" dirty="0">
              <a:solidFill>
                <a:prstClr val="white"/>
              </a:solidFill>
            </a:endParaRPr>
          </a:p>
        </p:txBody>
      </p:sp>
    </p:spTree>
    <p:custDataLst>
      <p:tags r:id="rId1"/>
    </p:custDataLst>
    <p:extLst>
      <p:ext uri="{BB962C8B-B14F-4D97-AF65-F5344CB8AC3E}">
        <p14:creationId xmlns:p14="http://schemas.microsoft.com/office/powerpoint/2010/main" val="3013547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 Counseling on Medicare</a:t>
            </a:r>
            <a:endParaRPr lang="en-US" dirty="0"/>
          </a:p>
        </p:txBody>
      </p:sp>
      <p:sp>
        <p:nvSpPr>
          <p:cNvPr id="3" name="Content Placeholder 2"/>
          <p:cNvSpPr>
            <a:spLocks noGrp="1"/>
          </p:cNvSpPr>
          <p:nvPr>
            <p:ph idx="1"/>
          </p:nvPr>
        </p:nvSpPr>
        <p:spPr/>
        <p:txBody>
          <a:bodyPr/>
          <a:lstStyle/>
          <a:p>
            <a:r>
              <a:rPr lang="en-US" dirty="0" smtClean="0"/>
              <a:t>Involving in-depth assistance or casework</a:t>
            </a:r>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75399421"/>
              </p:ext>
            </p:extLst>
          </p:nvPr>
        </p:nvGraphicFramePr>
        <p:xfrm>
          <a:off x="457201" y="2287588"/>
          <a:ext cx="8229600" cy="3247696"/>
        </p:xfrm>
        <a:graphic>
          <a:graphicData uri="http://schemas.openxmlformats.org/drawingml/2006/table">
            <a:tbl>
              <a:tblPr firstRow="1" bandRow="1">
                <a:tableStyleId>{5C22544A-7EE6-4342-B048-85BDC9FD1C3A}</a:tableStyleId>
              </a:tblPr>
              <a:tblGrid>
                <a:gridCol w="3951585">
                  <a:extLst>
                    <a:ext uri="{9D8B030D-6E8A-4147-A177-3AD203B41FA5}">
                      <a16:colId xmlns:a16="http://schemas.microsoft.com/office/drawing/2014/main" xmlns="" val="2152436613"/>
                    </a:ext>
                  </a:extLst>
                </a:gridCol>
                <a:gridCol w="4278015">
                  <a:extLst>
                    <a:ext uri="{9D8B030D-6E8A-4147-A177-3AD203B41FA5}">
                      <a16:colId xmlns:a16="http://schemas.microsoft.com/office/drawing/2014/main" xmlns="" val="2625804295"/>
                    </a:ext>
                  </a:extLst>
                </a:gridCol>
              </a:tblGrid>
              <a:tr h="390625">
                <a:tc>
                  <a:txBody>
                    <a:bodyPr/>
                    <a:lstStyle/>
                    <a:p>
                      <a:pPr algn="ctr"/>
                      <a:r>
                        <a:rPr lang="en-US" sz="1800" dirty="0" smtClean="0"/>
                        <a:t>SMP</a:t>
                      </a:r>
                      <a:endParaRPr lang="en-US" sz="1800" dirty="0"/>
                    </a:p>
                  </a:txBody>
                  <a:tcPr marL="68580" marR="68580" marT="34290" marB="34290"/>
                </a:tc>
                <a:tc>
                  <a:txBody>
                    <a:bodyPr/>
                    <a:lstStyle/>
                    <a:p>
                      <a:pPr algn="ctr"/>
                      <a:r>
                        <a:rPr lang="en-US" sz="1800" dirty="0" smtClean="0"/>
                        <a:t>SHIP</a:t>
                      </a:r>
                      <a:endParaRPr lang="en-US" sz="1800" dirty="0"/>
                    </a:p>
                  </a:txBody>
                  <a:tcPr marL="68580" marR="68580" marT="34290" marB="34290"/>
                </a:tc>
                <a:extLst>
                  <a:ext uri="{0D108BD9-81ED-4DB2-BD59-A6C34878D82A}">
                    <a16:rowId xmlns:a16="http://schemas.microsoft.com/office/drawing/2014/main" xmlns="" val="3836686378"/>
                  </a:ext>
                </a:extLst>
              </a:tr>
              <a:tr h="1879652">
                <a:tc>
                  <a:txBody>
                    <a:bodyPr/>
                    <a:lstStyle/>
                    <a:p>
                      <a:pPr algn="ctr"/>
                      <a:r>
                        <a:rPr lang="en-US" sz="1800" dirty="0" smtClean="0"/>
                        <a:t>Submit</a:t>
                      </a:r>
                      <a:r>
                        <a:rPr lang="en-US" sz="1800" baseline="0" dirty="0" smtClean="0"/>
                        <a:t> a Complex Interaction in SIRS for any complex counseling sessions (i.e. complaints, referrals, or other in-depth work on behalf of a beneficiary regarding potential fraud, errors, and/or abuse). </a:t>
                      </a:r>
                      <a:endParaRPr lang="en-US" sz="1800" dirty="0"/>
                    </a:p>
                  </a:txBody>
                  <a:tcPr marL="68580" marR="68580" marT="34290" marB="34290"/>
                </a:tc>
                <a:tc>
                  <a:txBody>
                    <a:bodyPr/>
                    <a:lstStyle/>
                    <a:p>
                      <a:pPr algn="ctr"/>
                      <a:r>
                        <a:rPr lang="en-US" sz="1800" dirty="0" smtClean="0"/>
                        <a:t>Complete STARS Beneficiary Contact Form </a:t>
                      </a:r>
                      <a:endParaRPr lang="en-US" sz="1800" dirty="0"/>
                    </a:p>
                  </a:txBody>
                  <a:tcPr marL="68580" marR="68580" marT="34290" marB="34290"/>
                </a:tc>
                <a:extLst>
                  <a:ext uri="{0D108BD9-81ED-4DB2-BD59-A6C34878D82A}">
                    <a16:rowId xmlns:a16="http://schemas.microsoft.com/office/drawing/2014/main" xmlns="" val="3044509717"/>
                  </a:ext>
                </a:extLst>
              </a:tr>
              <a:tr h="977419">
                <a:tc gridSpan="2">
                  <a:txBody>
                    <a:bodyPr/>
                    <a:lstStyle/>
                    <a:p>
                      <a:pPr algn="ctr"/>
                      <a:r>
                        <a:rPr lang="en-US" sz="1800" dirty="0" smtClean="0"/>
                        <a:t>You</a:t>
                      </a:r>
                      <a:r>
                        <a:rPr lang="en-US" sz="1800" baseline="0" dirty="0" smtClean="0"/>
                        <a:t> may start the contact in STARS using the “Send to SMP” function but you </a:t>
                      </a:r>
                      <a:r>
                        <a:rPr lang="en-US" sz="1800" b="1" baseline="0" dirty="0" smtClean="0"/>
                        <a:t>must</a:t>
                      </a:r>
                      <a:r>
                        <a:rPr lang="en-US" sz="1800" baseline="0" dirty="0" smtClean="0"/>
                        <a:t> log into SIRS to make updates, upload documentation, refer to the OIG Hotline, and complete the Complex Interaction. </a:t>
                      </a:r>
                      <a:endParaRPr lang="en-US" sz="1800" dirty="0"/>
                    </a:p>
                  </a:txBody>
                  <a:tcPr marL="68580" marR="68580" marT="34290" marB="34290"/>
                </a:tc>
                <a:tc hMerge="1">
                  <a:txBody>
                    <a:bodyPr/>
                    <a:lstStyle/>
                    <a:p>
                      <a:pPr algn="ctr"/>
                      <a:endParaRPr lang="en-US" dirty="0"/>
                    </a:p>
                  </a:txBody>
                  <a:tcPr/>
                </a:tc>
                <a:extLst>
                  <a:ext uri="{0D108BD9-81ED-4DB2-BD59-A6C34878D82A}">
                    <a16:rowId xmlns:a16="http://schemas.microsoft.com/office/drawing/2014/main" xmlns="" val="4269636783"/>
                  </a:ext>
                </a:extLst>
              </a:tr>
            </a:tbl>
          </a:graphicData>
        </a:graphic>
      </p:graphicFrame>
    </p:spTree>
    <p:custDataLst>
      <p:tags r:id="rId1"/>
    </p:custDataLst>
    <p:extLst>
      <p:ext uri="{BB962C8B-B14F-4D97-AF65-F5344CB8AC3E}">
        <p14:creationId xmlns:p14="http://schemas.microsoft.com/office/powerpoint/2010/main" val="1212976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519"/>
            <a:ext cx="8229600" cy="1143000"/>
          </a:xfrm>
        </p:spPr>
        <p:txBody>
          <a:bodyPr>
            <a:normAutofit fontScale="90000"/>
          </a:bodyPr>
          <a:lstStyle/>
          <a:p>
            <a:r>
              <a:rPr lang="en-US" dirty="0" smtClean="0"/>
              <a:t>Group Outreach &amp; Education Activity</a:t>
            </a:r>
            <a:endParaRPr lang="en-US" dirty="0"/>
          </a:p>
        </p:txBody>
      </p:sp>
      <p:graphicFrame>
        <p:nvGraphicFramePr>
          <p:cNvPr id="5" name="Content Placeholder 4"/>
          <p:cNvGraphicFramePr>
            <a:graphicFrameLocks noGrp="1"/>
          </p:cNvGraphicFramePr>
          <p:nvPr>
            <p:ph idx="1"/>
            <p:extLst/>
          </p:nvPr>
        </p:nvGraphicFramePr>
        <p:xfrm>
          <a:off x="457200" y="2057399"/>
          <a:ext cx="8229600" cy="284607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1363876708"/>
                    </a:ext>
                  </a:extLst>
                </a:gridCol>
                <a:gridCol w="4114800">
                  <a:extLst>
                    <a:ext uri="{9D8B030D-6E8A-4147-A177-3AD203B41FA5}">
                      <a16:colId xmlns:a16="http://schemas.microsoft.com/office/drawing/2014/main" xmlns="" val="1037121799"/>
                    </a:ext>
                  </a:extLst>
                </a:gridCol>
              </a:tblGrid>
              <a:tr h="452180">
                <a:tc>
                  <a:txBody>
                    <a:bodyPr/>
                    <a:lstStyle/>
                    <a:p>
                      <a:pPr algn="ctr"/>
                      <a:r>
                        <a:rPr lang="en-US" sz="2100" dirty="0" smtClean="0"/>
                        <a:t>SMP</a:t>
                      </a:r>
                      <a:endParaRPr lang="en-US" sz="2100" dirty="0"/>
                    </a:p>
                  </a:txBody>
                  <a:tcPr marL="68580" marR="68580" marT="34290" marB="34290"/>
                </a:tc>
                <a:tc>
                  <a:txBody>
                    <a:bodyPr/>
                    <a:lstStyle/>
                    <a:p>
                      <a:pPr algn="ctr"/>
                      <a:r>
                        <a:rPr lang="en-US" sz="2100" dirty="0" smtClean="0"/>
                        <a:t>SHIP</a:t>
                      </a:r>
                      <a:endParaRPr lang="en-US" sz="2100" dirty="0"/>
                    </a:p>
                  </a:txBody>
                  <a:tcPr marL="68580" marR="68580" marT="34290" marB="34290"/>
                </a:tc>
                <a:extLst>
                  <a:ext uri="{0D108BD9-81ED-4DB2-BD59-A6C34878D82A}">
                    <a16:rowId xmlns:a16="http://schemas.microsoft.com/office/drawing/2014/main" xmlns="" val="3025343487"/>
                  </a:ext>
                </a:extLst>
              </a:tr>
              <a:tr h="718167">
                <a:tc>
                  <a:txBody>
                    <a:bodyPr/>
                    <a:lstStyle/>
                    <a:p>
                      <a:pPr algn="ctr"/>
                      <a:r>
                        <a:rPr lang="en-US" sz="1800" dirty="0" smtClean="0"/>
                        <a:t>Complete SIRS Group</a:t>
                      </a:r>
                      <a:r>
                        <a:rPr lang="en-US" sz="1800" baseline="0" dirty="0" smtClean="0"/>
                        <a:t> Outreach and Education Form</a:t>
                      </a:r>
                      <a:endParaRPr lang="en-US" sz="1800" dirty="0"/>
                    </a:p>
                  </a:txBody>
                  <a:tcPr marL="68580" marR="68580" marT="34290" marB="34290"/>
                </a:tc>
                <a:tc>
                  <a:txBody>
                    <a:bodyPr/>
                    <a:lstStyle/>
                    <a:p>
                      <a:pPr algn="ctr"/>
                      <a:r>
                        <a:rPr lang="en-US" sz="1800" dirty="0" smtClean="0"/>
                        <a:t>Complete</a:t>
                      </a:r>
                      <a:r>
                        <a:rPr lang="en-US" sz="1800" baseline="0" dirty="0" smtClean="0"/>
                        <a:t> STARS Group Outreach and Education Form</a:t>
                      </a:r>
                      <a:endParaRPr lang="en-US" sz="1800" dirty="0"/>
                    </a:p>
                  </a:txBody>
                  <a:tcPr marL="68580" marR="68580" marT="34290" marB="34290"/>
                </a:tc>
                <a:extLst>
                  <a:ext uri="{0D108BD9-81ED-4DB2-BD59-A6C34878D82A}">
                    <a16:rowId xmlns:a16="http://schemas.microsoft.com/office/drawing/2014/main" xmlns="" val="3212783489"/>
                  </a:ext>
                </a:extLst>
              </a:tr>
              <a:tr h="1675724">
                <a:tc gridSpan="2">
                  <a:txBody>
                    <a:bodyPr/>
                    <a:lstStyle/>
                    <a:p>
                      <a:pPr algn="ctr"/>
                      <a:r>
                        <a:rPr lang="en-US" sz="1800" dirty="0" smtClean="0"/>
                        <a:t>You </a:t>
                      </a:r>
                      <a:r>
                        <a:rPr lang="en-US" sz="1800" b="1" dirty="0" smtClean="0"/>
                        <a:t>may</a:t>
                      </a:r>
                      <a:r>
                        <a:rPr lang="en-US" sz="1800" baseline="0" dirty="0" smtClean="0"/>
                        <a:t> use the STARS “Send to SMP” function to also report in SIRS when this activity involves educating on SMP services and preventing, detecting, and reporting potential health care fraud, errors, or abuse. </a:t>
                      </a:r>
                    </a:p>
                    <a:p>
                      <a:pPr algn="ctr"/>
                      <a:endParaRPr lang="en-US" sz="1800" baseline="0" dirty="0" smtClean="0"/>
                    </a:p>
                    <a:p>
                      <a:pPr algn="ctr"/>
                      <a:r>
                        <a:rPr lang="en-US" sz="1800" baseline="0" dirty="0" smtClean="0"/>
                        <a:t>Record </a:t>
                      </a:r>
                      <a:r>
                        <a:rPr lang="en-US" sz="1800" b="1" baseline="0" dirty="0" smtClean="0"/>
                        <a:t>all</a:t>
                      </a:r>
                      <a:r>
                        <a:rPr lang="en-US" sz="1800" baseline="0" dirty="0" smtClean="0"/>
                        <a:t> activity time (in minutes). Time spent cannot be split. </a:t>
                      </a:r>
                      <a:endParaRPr lang="en-US" sz="1800" dirty="0"/>
                    </a:p>
                  </a:txBody>
                  <a:tcPr marL="68580" marR="68580" marT="34290" marB="34290"/>
                </a:tc>
                <a:tc hMerge="1">
                  <a:txBody>
                    <a:bodyPr/>
                    <a:lstStyle/>
                    <a:p>
                      <a:endParaRPr lang="en-US" dirty="0"/>
                    </a:p>
                  </a:txBody>
                  <a:tcPr/>
                </a:tc>
                <a:extLst>
                  <a:ext uri="{0D108BD9-81ED-4DB2-BD59-A6C34878D82A}">
                    <a16:rowId xmlns:a16="http://schemas.microsoft.com/office/drawing/2014/main" xmlns="" val="4043993831"/>
                  </a:ext>
                </a:extLst>
              </a:tr>
            </a:tbl>
          </a:graphicData>
        </a:graphic>
      </p:graphicFrame>
      <p:sp>
        <p:nvSpPr>
          <p:cNvPr id="4" name="Slide Number Placeholder 3"/>
          <p:cNvSpPr>
            <a:spLocks noGrp="1"/>
          </p:cNvSpPr>
          <p:nvPr>
            <p:ph type="sldNum" sz="quarter" idx="12"/>
          </p:nvPr>
        </p:nvSpPr>
        <p:spPr/>
        <p:txBody>
          <a:bodyPr/>
          <a:lstStyle/>
          <a:p>
            <a:fld id="{7AA28999-D008-419E-9628-EE1C64F81F4C}" type="slidenum">
              <a:rPr lang="en-US" smtClean="0"/>
              <a:pPr/>
              <a:t>21</a:t>
            </a:fld>
            <a:endParaRPr lang="en-US" dirty="0"/>
          </a:p>
        </p:txBody>
      </p:sp>
    </p:spTree>
    <p:custDataLst>
      <p:tags r:id="rId1"/>
    </p:custDataLst>
    <p:extLst>
      <p:ext uri="{BB962C8B-B14F-4D97-AF65-F5344CB8AC3E}">
        <p14:creationId xmlns:p14="http://schemas.microsoft.com/office/powerpoint/2010/main" val="3569896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Media Outreach &amp; Education Activity</a:t>
            </a:r>
            <a:endParaRPr lang="en-US" dirty="0"/>
          </a:p>
        </p:txBody>
      </p:sp>
      <p:graphicFrame>
        <p:nvGraphicFramePr>
          <p:cNvPr id="5" name="Content Placeholder 4"/>
          <p:cNvGraphicFramePr>
            <a:graphicFrameLocks noGrp="1"/>
          </p:cNvGraphicFramePr>
          <p:nvPr>
            <p:ph idx="1"/>
            <p:extLst/>
          </p:nvPr>
        </p:nvGraphicFramePr>
        <p:xfrm>
          <a:off x="457200" y="2057400"/>
          <a:ext cx="8229600" cy="275789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943025705"/>
                    </a:ext>
                  </a:extLst>
                </a:gridCol>
                <a:gridCol w="4114800">
                  <a:extLst>
                    <a:ext uri="{9D8B030D-6E8A-4147-A177-3AD203B41FA5}">
                      <a16:colId xmlns:a16="http://schemas.microsoft.com/office/drawing/2014/main" xmlns="" val="453587768"/>
                    </a:ext>
                  </a:extLst>
                </a:gridCol>
              </a:tblGrid>
              <a:tr h="438170">
                <a:tc>
                  <a:txBody>
                    <a:bodyPr/>
                    <a:lstStyle/>
                    <a:p>
                      <a:pPr algn="ctr"/>
                      <a:r>
                        <a:rPr lang="en-US" sz="2100" dirty="0" smtClean="0"/>
                        <a:t>SMP</a:t>
                      </a:r>
                      <a:endParaRPr lang="en-US" sz="2100" dirty="0"/>
                    </a:p>
                  </a:txBody>
                  <a:tcPr marL="68580" marR="68580" marT="34290" marB="34290"/>
                </a:tc>
                <a:tc>
                  <a:txBody>
                    <a:bodyPr/>
                    <a:lstStyle/>
                    <a:p>
                      <a:pPr algn="ctr"/>
                      <a:r>
                        <a:rPr lang="en-US" sz="2100" dirty="0" smtClean="0"/>
                        <a:t>SHIP</a:t>
                      </a:r>
                      <a:endParaRPr lang="en-US" sz="2100" dirty="0"/>
                    </a:p>
                  </a:txBody>
                  <a:tcPr marL="68580" marR="68580" marT="34290" marB="34290"/>
                </a:tc>
                <a:extLst>
                  <a:ext uri="{0D108BD9-81ED-4DB2-BD59-A6C34878D82A}">
                    <a16:rowId xmlns:a16="http://schemas.microsoft.com/office/drawing/2014/main" xmlns="" val="1789368837"/>
                  </a:ext>
                </a:extLst>
              </a:tr>
              <a:tr h="695918">
                <a:tc>
                  <a:txBody>
                    <a:bodyPr/>
                    <a:lstStyle/>
                    <a:p>
                      <a:pPr algn="ctr"/>
                      <a:r>
                        <a:rPr lang="en-US" sz="1800" dirty="0" smtClean="0"/>
                        <a:t>Complete</a:t>
                      </a:r>
                      <a:r>
                        <a:rPr lang="en-US" sz="1800" baseline="0" dirty="0" smtClean="0"/>
                        <a:t> SIRS Media Outreach and Education Form</a:t>
                      </a:r>
                      <a:endParaRPr lang="en-US" sz="1800" dirty="0"/>
                    </a:p>
                  </a:txBody>
                  <a:tcPr marL="68580" marR="68580" marT="34290" marB="34290"/>
                </a:tc>
                <a:tc>
                  <a:txBody>
                    <a:bodyPr/>
                    <a:lstStyle/>
                    <a:p>
                      <a:pPr algn="ctr"/>
                      <a:r>
                        <a:rPr lang="en-US" sz="1800" dirty="0" smtClean="0"/>
                        <a:t>Complete STARS Media Outreach and Education</a:t>
                      </a:r>
                      <a:r>
                        <a:rPr lang="en-US" sz="1800" baseline="0" dirty="0" smtClean="0"/>
                        <a:t> Form </a:t>
                      </a:r>
                      <a:endParaRPr lang="en-US" sz="1800" dirty="0"/>
                    </a:p>
                  </a:txBody>
                  <a:tcPr marL="68580" marR="68580" marT="34290" marB="34290"/>
                </a:tc>
                <a:extLst>
                  <a:ext uri="{0D108BD9-81ED-4DB2-BD59-A6C34878D82A}">
                    <a16:rowId xmlns:a16="http://schemas.microsoft.com/office/drawing/2014/main" xmlns="" val="602411682"/>
                  </a:ext>
                </a:extLst>
              </a:tr>
              <a:tr h="1623808">
                <a:tc gridSpan="2">
                  <a:txBody>
                    <a:bodyPr/>
                    <a:lstStyle/>
                    <a:p>
                      <a:pPr algn="ctr"/>
                      <a:r>
                        <a:rPr lang="en-US" sz="1800" dirty="0" smtClean="0"/>
                        <a:t>You </a:t>
                      </a:r>
                      <a:r>
                        <a:rPr lang="en-US" sz="1800" b="1" dirty="0" smtClean="0"/>
                        <a:t>may</a:t>
                      </a:r>
                      <a:r>
                        <a:rPr lang="en-US" sz="1800" baseline="0" dirty="0" smtClean="0"/>
                        <a:t> use STARS “Send to SMP” function to send to SIRS when the media activity involves educating on SMP services and preventing, detecting, and reporting potential health care fraud, errors, or abuse. </a:t>
                      </a:r>
                    </a:p>
                    <a:p>
                      <a:pPr algn="ctr"/>
                      <a:endParaRPr lang="en-US" sz="1800" baseline="0" dirty="0" smtClean="0"/>
                    </a:p>
                    <a:p>
                      <a:pPr algn="ctr"/>
                      <a:r>
                        <a:rPr lang="en-US" sz="1800" baseline="0" dirty="0" smtClean="0"/>
                        <a:t>Record </a:t>
                      </a:r>
                      <a:r>
                        <a:rPr lang="en-US" sz="1800" b="1" baseline="0" dirty="0" smtClean="0"/>
                        <a:t>all </a:t>
                      </a:r>
                      <a:r>
                        <a:rPr lang="en-US" sz="1800" baseline="0" dirty="0" smtClean="0"/>
                        <a:t>time (in minutes). Time spent cannot be split between programs. </a:t>
                      </a:r>
                      <a:endParaRPr lang="en-US" sz="1800" dirty="0"/>
                    </a:p>
                  </a:txBody>
                  <a:tcPr marL="68580" marR="68580" marT="34290" marB="34290"/>
                </a:tc>
                <a:tc hMerge="1">
                  <a:txBody>
                    <a:bodyPr/>
                    <a:lstStyle/>
                    <a:p>
                      <a:endParaRPr lang="en-US" dirty="0"/>
                    </a:p>
                  </a:txBody>
                  <a:tcPr/>
                </a:tc>
                <a:extLst>
                  <a:ext uri="{0D108BD9-81ED-4DB2-BD59-A6C34878D82A}">
                    <a16:rowId xmlns:a16="http://schemas.microsoft.com/office/drawing/2014/main" xmlns="" val="2529956642"/>
                  </a:ext>
                </a:extLst>
              </a:tr>
            </a:tbl>
          </a:graphicData>
        </a:graphic>
      </p:graphicFrame>
      <p:sp>
        <p:nvSpPr>
          <p:cNvPr id="4" name="Slide Number Placeholder 3"/>
          <p:cNvSpPr>
            <a:spLocks noGrp="1"/>
          </p:cNvSpPr>
          <p:nvPr>
            <p:ph type="sldNum" sz="quarter" idx="12"/>
          </p:nvPr>
        </p:nvSpPr>
        <p:spPr/>
        <p:txBody>
          <a:bodyPr/>
          <a:lstStyle/>
          <a:p>
            <a:fld id="{7AA28999-D008-419E-9628-EE1C64F81F4C}" type="slidenum">
              <a:rPr lang="en-US" smtClean="0"/>
              <a:pPr/>
              <a:t>22</a:t>
            </a:fld>
            <a:endParaRPr lang="en-US" dirty="0"/>
          </a:p>
        </p:txBody>
      </p:sp>
    </p:spTree>
    <p:custDataLst>
      <p:tags r:id="rId1"/>
    </p:custDataLst>
    <p:extLst>
      <p:ext uri="{BB962C8B-B14F-4D97-AF65-F5344CB8AC3E}">
        <p14:creationId xmlns:p14="http://schemas.microsoft.com/office/powerpoint/2010/main" val="1273696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Other Activity Time</a:t>
            </a:r>
            <a:endParaRPr lang="en-US" sz="4000" dirty="0"/>
          </a:p>
        </p:txBody>
      </p:sp>
      <p:sp>
        <p:nvSpPr>
          <p:cNvPr id="3" name="Content Placeholder 2"/>
          <p:cNvSpPr>
            <a:spLocks noGrp="1"/>
          </p:cNvSpPr>
          <p:nvPr>
            <p:ph idx="1"/>
          </p:nvPr>
        </p:nvSpPr>
        <p:spPr>
          <a:xfrm>
            <a:off x="457199" y="1417638"/>
            <a:ext cx="8361947" cy="1630362"/>
          </a:xfrm>
        </p:spPr>
        <p:txBody>
          <a:bodyPr>
            <a:normAutofit fontScale="92500"/>
          </a:bodyPr>
          <a:lstStyle/>
          <a:p>
            <a:r>
              <a:rPr lang="en-US" sz="2400" dirty="0"/>
              <a:t>All other activity involved with managing and implementing the program that isn’t captured on other forms.</a:t>
            </a:r>
          </a:p>
          <a:p>
            <a:pPr lvl="1"/>
            <a:r>
              <a:rPr lang="en-US" sz="2200" dirty="0"/>
              <a:t>Includes time spent completing administrative tasks, managing your program, supervising team members, training, etc. </a:t>
            </a:r>
          </a:p>
        </p:txBody>
      </p:sp>
      <p:sp>
        <p:nvSpPr>
          <p:cNvPr id="4" name="Slide Number Placeholder 3"/>
          <p:cNvSpPr>
            <a:spLocks noGrp="1"/>
          </p:cNvSpPr>
          <p:nvPr>
            <p:ph type="sldNum" sz="quarter" idx="12"/>
          </p:nvPr>
        </p:nvSpPr>
        <p:spPr/>
        <p:txBody>
          <a:bodyPr/>
          <a:lstStyle/>
          <a:p>
            <a:fld id="{7AA28999-D008-419E-9628-EE1C64F81F4C}"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84145865"/>
              </p:ext>
            </p:extLst>
          </p:nvPr>
        </p:nvGraphicFramePr>
        <p:xfrm>
          <a:off x="324853" y="3048000"/>
          <a:ext cx="8494294" cy="2264698"/>
        </p:xfrm>
        <a:graphic>
          <a:graphicData uri="http://schemas.openxmlformats.org/drawingml/2006/table">
            <a:tbl>
              <a:tblPr firstRow="1" bandRow="1">
                <a:tableStyleId>{5C22544A-7EE6-4342-B048-85BDC9FD1C3A}</a:tableStyleId>
              </a:tblPr>
              <a:tblGrid>
                <a:gridCol w="4247147">
                  <a:extLst>
                    <a:ext uri="{9D8B030D-6E8A-4147-A177-3AD203B41FA5}">
                      <a16:colId xmlns:a16="http://schemas.microsoft.com/office/drawing/2014/main" xmlns="" val="169489779"/>
                    </a:ext>
                  </a:extLst>
                </a:gridCol>
                <a:gridCol w="4247147">
                  <a:extLst>
                    <a:ext uri="{9D8B030D-6E8A-4147-A177-3AD203B41FA5}">
                      <a16:colId xmlns:a16="http://schemas.microsoft.com/office/drawing/2014/main" xmlns="" val="727783031"/>
                    </a:ext>
                  </a:extLst>
                </a:gridCol>
              </a:tblGrid>
              <a:tr h="365274">
                <a:tc>
                  <a:txBody>
                    <a:bodyPr/>
                    <a:lstStyle/>
                    <a:p>
                      <a:pPr algn="ctr"/>
                      <a:r>
                        <a:rPr lang="en-US" sz="1800" dirty="0" smtClean="0"/>
                        <a:t>SMP</a:t>
                      </a:r>
                      <a:endParaRPr lang="en-US" sz="1800" dirty="0"/>
                    </a:p>
                  </a:txBody>
                  <a:tcPr marL="68580" marR="68580" marT="34290" marB="34290"/>
                </a:tc>
                <a:tc>
                  <a:txBody>
                    <a:bodyPr/>
                    <a:lstStyle/>
                    <a:p>
                      <a:pPr algn="ctr"/>
                      <a:r>
                        <a:rPr lang="en-US" sz="1800" dirty="0" smtClean="0"/>
                        <a:t>SHIP</a:t>
                      </a:r>
                      <a:endParaRPr lang="en-US" sz="1800" dirty="0"/>
                    </a:p>
                  </a:txBody>
                  <a:tcPr marL="68580" marR="68580" marT="34290" marB="34290"/>
                </a:tc>
                <a:extLst>
                  <a:ext uri="{0D108BD9-81ED-4DB2-BD59-A6C34878D82A}">
                    <a16:rowId xmlns:a16="http://schemas.microsoft.com/office/drawing/2014/main" xmlns="" val="2413587496"/>
                  </a:ext>
                </a:extLst>
              </a:tr>
              <a:tr h="1241931">
                <a:tc>
                  <a:txBody>
                    <a:bodyPr/>
                    <a:lstStyle/>
                    <a:p>
                      <a:pPr algn="ctr"/>
                      <a:r>
                        <a:rPr lang="en-US" sz="1800" dirty="0" smtClean="0"/>
                        <a:t>Complete the SIRS Team</a:t>
                      </a:r>
                      <a:r>
                        <a:rPr lang="en-US" sz="1800" baseline="0" dirty="0" smtClean="0"/>
                        <a:t> Member Activity Form to report time spent on all other SMP activities. </a:t>
                      </a:r>
                      <a:endParaRPr lang="en-US" sz="1800" dirty="0"/>
                    </a:p>
                  </a:txBody>
                  <a:tcPr marL="68580" marR="68580" marT="34290" marB="34290"/>
                </a:tc>
                <a:tc>
                  <a:txBody>
                    <a:bodyPr/>
                    <a:lstStyle/>
                    <a:p>
                      <a:pPr algn="ctr"/>
                      <a:r>
                        <a:rPr lang="en-US" sz="1800" dirty="0" smtClean="0"/>
                        <a:t>Complete the STARS Team</a:t>
                      </a:r>
                      <a:r>
                        <a:rPr lang="en-US" sz="1800" baseline="0" dirty="0" smtClean="0"/>
                        <a:t> Member Activity Form for each team member to reflect the full amount of time spent on SHIP activities. </a:t>
                      </a:r>
                    </a:p>
                  </a:txBody>
                  <a:tcPr marL="68580" marR="68580" marT="34290" marB="34290"/>
                </a:tc>
                <a:extLst>
                  <a:ext uri="{0D108BD9-81ED-4DB2-BD59-A6C34878D82A}">
                    <a16:rowId xmlns:a16="http://schemas.microsoft.com/office/drawing/2014/main" xmlns="" val="1223627912"/>
                  </a:ext>
                </a:extLst>
              </a:tr>
              <a:tr h="657493">
                <a:tc gridSpan="2">
                  <a:txBody>
                    <a:bodyPr/>
                    <a:lstStyle/>
                    <a:p>
                      <a:pPr algn="ctr"/>
                      <a:r>
                        <a:rPr lang="en-US" sz="1800" dirty="0" smtClean="0"/>
                        <a:t>There</a:t>
                      </a:r>
                      <a:r>
                        <a:rPr lang="en-US" sz="1800" baseline="0" dirty="0" smtClean="0"/>
                        <a:t> is isn’t a “Send to SMP” feature for the Activity Form. You must enter all other program activity time directly into SIRS or STARS, as applicable. </a:t>
                      </a:r>
                      <a:endParaRPr lang="en-US" sz="1800" dirty="0"/>
                    </a:p>
                  </a:txBody>
                  <a:tcPr marL="68580" marR="68580" marT="34290" marB="34290"/>
                </a:tc>
                <a:tc hMerge="1">
                  <a:txBody>
                    <a:bodyPr/>
                    <a:lstStyle/>
                    <a:p>
                      <a:pPr algn="ctr"/>
                      <a:endParaRPr lang="en-US" sz="2000" baseline="0" dirty="0" smtClean="0"/>
                    </a:p>
                  </a:txBody>
                  <a:tcPr/>
                </a:tc>
                <a:extLst>
                  <a:ext uri="{0D108BD9-81ED-4DB2-BD59-A6C34878D82A}">
                    <a16:rowId xmlns:a16="http://schemas.microsoft.com/office/drawing/2014/main" xmlns="" val="793369031"/>
                  </a:ext>
                </a:extLst>
              </a:tr>
            </a:tbl>
          </a:graphicData>
        </a:graphic>
      </p:graphicFrame>
    </p:spTree>
    <p:custDataLst>
      <p:tags r:id="rId1"/>
    </p:custDataLst>
    <p:extLst>
      <p:ext uri="{BB962C8B-B14F-4D97-AF65-F5344CB8AC3E}">
        <p14:creationId xmlns:p14="http://schemas.microsoft.com/office/powerpoint/2010/main" val="3045589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STARS to </a:t>
            </a:r>
            <a:r>
              <a:rPr lang="en-US" sz="4000" dirty="0" smtClean="0"/>
              <a:t>SIRS Scenarios</a:t>
            </a:r>
            <a:endParaRPr lang="en-US" sz="4000" strike="sngStrike" dirty="0"/>
          </a:p>
        </p:txBody>
      </p:sp>
      <p:sp>
        <p:nvSpPr>
          <p:cNvPr id="3" name="Content Placeholder 2"/>
          <p:cNvSpPr>
            <a:spLocks noGrp="1"/>
          </p:cNvSpPr>
          <p:nvPr>
            <p:ph idx="1"/>
          </p:nvPr>
        </p:nvSpPr>
        <p:spPr/>
        <p:txBody>
          <a:bodyPr>
            <a:normAutofit/>
          </a:bodyPr>
          <a:lstStyle/>
          <a:p>
            <a:r>
              <a:rPr lang="en-US" dirty="0" smtClean="0"/>
              <a:t>Scenario 1: SHIP/SMP counseling session with suspected fraud or abuse (SMP complex interaction)</a:t>
            </a:r>
          </a:p>
          <a:p>
            <a:r>
              <a:rPr lang="en-US" dirty="0" smtClean="0"/>
              <a:t>Scenario 2: SHIP/SMP presentation with two people helping</a:t>
            </a:r>
          </a:p>
          <a:p>
            <a:r>
              <a:rPr lang="en-US" dirty="0" smtClean="0"/>
              <a:t>Scenario </a:t>
            </a:r>
            <a:r>
              <a:rPr lang="en-US" dirty="0"/>
              <a:t>3</a:t>
            </a:r>
            <a:r>
              <a:rPr lang="en-US" dirty="0" smtClean="0"/>
              <a:t>: Editing a counseling session in STARS and SIRS – data entry error</a:t>
            </a:r>
          </a:p>
        </p:txBody>
      </p:sp>
      <p:sp>
        <p:nvSpPr>
          <p:cNvPr id="4" name="Slide Number Placeholder 3"/>
          <p:cNvSpPr>
            <a:spLocks noGrp="1"/>
          </p:cNvSpPr>
          <p:nvPr>
            <p:ph type="sldNum" sz="quarter" idx="12"/>
          </p:nvPr>
        </p:nvSpPr>
        <p:spPr>
          <a:xfrm>
            <a:off x="3505200" y="6356350"/>
            <a:ext cx="2133600" cy="365125"/>
          </a:xfrm>
        </p:spPr>
        <p:txBody>
          <a:bodyPr/>
          <a:lstStyle/>
          <a:p>
            <a:fld id="{2488A10A-9B20-4F75-A3AE-6C8D10CF676F}" type="slidenum">
              <a:rPr lang="en-US" smtClean="0"/>
              <a:pPr/>
              <a:t>24</a:t>
            </a:fld>
            <a:endParaRPr lang="en-US" dirty="0"/>
          </a:p>
        </p:txBody>
      </p:sp>
    </p:spTree>
    <p:custDataLst>
      <p:tags r:id="rId1"/>
    </p:custDataLst>
    <p:extLst>
      <p:ext uri="{BB962C8B-B14F-4D97-AF65-F5344CB8AC3E}">
        <p14:creationId xmlns:p14="http://schemas.microsoft.com/office/powerpoint/2010/main" val="1453580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2600" dirty="0"/>
              <a:t>STARS to SIRS </a:t>
            </a:r>
            <a:r>
              <a:rPr lang="en-US" sz="2600" dirty="0" smtClean="0"/>
              <a:t>Scenario 1: SHIP/SMP </a:t>
            </a:r>
            <a:r>
              <a:rPr lang="en-US" sz="2600" dirty="0"/>
              <a:t>counseling session with </a:t>
            </a:r>
            <a:r>
              <a:rPr lang="en-US" sz="2600" dirty="0" smtClean="0"/>
              <a:t>suspected fraud or abuse </a:t>
            </a:r>
            <a:r>
              <a:rPr lang="en-US" sz="2600" dirty="0"/>
              <a:t>(SMP complex interaction</a:t>
            </a:r>
            <a:r>
              <a:rPr lang="en-US" sz="2600" dirty="0" smtClean="0"/>
              <a:t>)</a:t>
            </a:r>
            <a:endParaRPr lang="en-US" sz="2600" dirty="0"/>
          </a:p>
        </p:txBody>
      </p:sp>
      <p:sp>
        <p:nvSpPr>
          <p:cNvPr id="3" name="Content Placeholder 2"/>
          <p:cNvSpPr>
            <a:spLocks noGrp="1"/>
          </p:cNvSpPr>
          <p:nvPr>
            <p:ph idx="1"/>
          </p:nvPr>
        </p:nvSpPr>
        <p:spPr>
          <a:xfrm>
            <a:off x="228600" y="1396471"/>
            <a:ext cx="8686800" cy="1041929"/>
          </a:xfrm>
        </p:spPr>
        <p:txBody>
          <a:bodyPr>
            <a:normAutofit fontScale="92500" lnSpcReduction="20000"/>
          </a:bodyPr>
          <a:lstStyle/>
          <a:p>
            <a:pPr marL="0" indent="0">
              <a:lnSpc>
                <a:spcPct val="120000"/>
              </a:lnSpc>
              <a:buNone/>
            </a:pPr>
            <a:r>
              <a:rPr lang="en-US" dirty="0" smtClean="0"/>
              <a:t>1) Enter the session in STARS, using the “Send to SMP” functionality.</a:t>
            </a:r>
          </a:p>
        </p:txBody>
      </p:sp>
      <p:sp>
        <p:nvSpPr>
          <p:cNvPr id="4" name="Slide Number Placeholder 3"/>
          <p:cNvSpPr>
            <a:spLocks noGrp="1"/>
          </p:cNvSpPr>
          <p:nvPr>
            <p:ph type="sldNum" sz="quarter" idx="12"/>
          </p:nvPr>
        </p:nvSpPr>
        <p:spPr>
          <a:xfrm>
            <a:off x="3505200" y="6356350"/>
            <a:ext cx="2133600" cy="365125"/>
          </a:xfrm>
        </p:spPr>
        <p:txBody>
          <a:bodyPr/>
          <a:lstStyle/>
          <a:p>
            <a:fld id="{2488A10A-9B20-4F75-A3AE-6C8D10CF676F}" type="slidenum">
              <a:rPr lang="en-US" smtClean="0"/>
              <a:pPr/>
              <a:t>25</a:t>
            </a:fld>
            <a:endParaRPr lang="en-US" dirty="0"/>
          </a:p>
        </p:txBody>
      </p:sp>
      <p:pic>
        <p:nvPicPr>
          <p:cNvPr id="7" name="Picture 6"/>
          <p:cNvPicPr/>
          <p:nvPr/>
        </p:nvPicPr>
        <p:blipFill rotWithShape="1">
          <a:blip r:embed="rId4"/>
          <a:srcRect b="29758"/>
          <a:stretch/>
        </p:blipFill>
        <p:spPr>
          <a:xfrm>
            <a:off x="228600" y="2644812"/>
            <a:ext cx="5715000" cy="2651088"/>
          </a:xfrm>
          <a:prstGeom prst="rect">
            <a:avLst/>
          </a:prstGeom>
          <a:ln>
            <a:solidFill>
              <a:schemeClr val="bg1">
                <a:lumMod val="50000"/>
              </a:schemeClr>
            </a:solidFill>
          </a:ln>
        </p:spPr>
      </p:pic>
      <p:sp>
        <p:nvSpPr>
          <p:cNvPr id="8" name="Content Placeholder 2"/>
          <p:cNvSpPr txBox="1">
            <a:spLocks/>
          </p:cNvSpPr>
          <p:nvPr/>
        </p:nvSpPr>
        <p:spPr>
          <a:xfrm>
            <a:off x="6019800" y="2606712"/>
            <a:ext cx="2971800" cy="2727288"/>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000" dirty="0" smtClean="0"/>
              <a:t>“Send to SMP” = “Yes”</a:t>
            </a:r>
          </a:p>
          <a:p>
            <a:pPr>
              <a:lnSpc>
                <a:spcPct val="120000"/>
              </a:lnSpc>
            </a:pPr>
            <a:r>
              <a:rPr lang="en-US" sz="2000" dirty="0" smtClean="0"/>
              <a:t>“SIRS eFile ID” and “Session Conducted By” field indicate the team member who conducted the counseling session. </a:t>
            </a:r>
            <a:endParaRPr lang="en-US" sz="2000" dirty="0"/>
          </a:p>
        </p:txBody>
      </p:sp>
    </p:spTree>
    <p:custDataLst>
      <p:tags r:id="rId1"/>
    </p:custDataLst>
    <p:extLst>
      <p:ext uri="{BB962C8B-B14F-4D97-AF65-F5344CB8AC3E}">
        <p14:creationId xmlns:p14="http://schemas.microsoft.com/office/powerpoint/2010/main" val="884063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516"/>
            <a:ext cx="9144000" cy="1149521"/>
          </a:xfrm>
        </p:spPr>
        <p:txBody>
          <a:bodyPr>
            <a:noAutofit/>
          </a:bodyPr>
          <a:lstStyle/>
          <a:p>
            <a:r>
              <a:rPr lang="en-US" sz="2600" dirty="0"/>
              <a:t>STARS to SIRS </a:t>
            </a:r>
            <a:r>
              <a:rPr lang="en-US" sz="2600" dirty="0" smtClean="0"/>
              <a:t>Scenario 1: SHIP/SMP </a:t>
            </a:r>
            <a:r>
              <a:rPr lang="en-US" sz="2600" dirty="0"/>
              <a:t>counseling session </a:t>
            </a:r>
            <a:r>
              <a:rPr lang="en-US" sz="2600" dirty="0" smtClean="0"/>
              <a:t>with suspected fraud or abuse (</a:t>
            </a:r>
            <a:r>
              <a:rPr lang="en-US" sz="2600" dirty="0"/>
              <a:t>SMP complex interaction</a:t>
            </a:r>
            <a:r>
              <a:rPr lang="en-US" sz="2600" dirty="0" smtClean="0"/>
              <a:t>)</a:t>
            </a:r>
            <a:endParaRPr lang="en-US" sz="2600" dirty="0"/>
          </a:p>
        </p:txBody>
      </p:sp>
      <p:sp>
        <p:nvSpPr>
          <p:cNvPr id="3" name="Content Placeholder 2"/>
          <p:cNvSpPr>
            <a:spLocks noGrp="1"/>
          </p:cNvSpPr>
          <p:nvPr>
            <p:ph idx="1"/>
          </p:nvPr>
        </p:nvSpPr>
        <p:spPr>
          <a:xfrm>
            <a:off x="419100" y="1414816"/>
            <a:ext cx="8572500" cy="1055655"/>
          </a:xfrm>
        </p:spPr>
        <p:txBody>
          <a:bodyPr>
            <a:normAutofit/>
          </a:bodyPr>
          <a:lstStyle/>
          <a:p>
            <a:pPr marL="0" indent="0">
              <a:buNone/>
            </a:pPr>
            <a:r>
              <a:rPr lang="en-US" sz="2800" dirty="0" smtClean="0"/>
              <a:t>1) Enter in STARS (continued)… </a:t>
            </a:r>
          </a:p>
          <a:p>
            <a:r>
              <a:rPr lang="en-US" sz="2800" dirty="0" smtClean="0"/>
              <a:t>One or more qualifying topics must be selected. </a:t>
            </a:r>
          </a:p>
        </p:txBody>
      </p:sp>
      <p:sp>
        <p:nvSpPr>
          <p:cNvPr id="4" name="Slide Number Placeholder 3"/>
          <p:cNvSpPr>
            <a:spLocks noGrp="1"/>
          </p:cNvSpPr>
          <p:nvPr>
            <p:ph type="sldNum" sz="quarter" idx="12"/>
          </p:nvPr>
        </p:nvSpPr>
        <p:spPr>
          <a:xfrm>
            <a:off x="3505200" y="6356350"/>
            <a:ext cx="2133600" cy="365125"/>
          </a:xfrm>
        </p:spPr>
        <p:txBody>
          <a:bodyPr/>
          <a:lstStyle/>
          <a:p>
            <a:fld id="{2488A10A-9B20-4F75-A3AE-6C8D10CF676F}" type="slidenum">
              <a:rPr lang="en-US" smtClean="0"/>
              <a:pPr/>
              <a:t>26</a:t>
            </a:fld>
            <a:endParaRPr lang="en-US" dirty="0"/>
          </a:p>
        </p:txBody>
      </p:sp>
      <p:pic>
        <p:nvPicPr>
          <p:cNvPr id="8" name="Picture 7"/>
          <p:cNvPicPr/>
          <p:nvPr/>
        </p:nvPicPr>
        <p:blipFill>
          <a:blip r:embed="rId4"/>
          <a:stretch>
            <a:fillRect/>
          </a:stretch>
        </p:blipFill>
        <p:spPr>
          <a:xfrm>
            <a:off x="2815167" y="2594846"/>
            <a:ext cx="5943600" cy="1498600"/>
          </a:xfrm>
          <a:prstGeom prst="rect">
            <a:avLst/>
          </a:prstGeom>
          <a:ln>
            <a:solidFill>
              <a:schemeClr val="bg1">
                <a:lumMod val="50000"/>
              </a:schemeClr>
            </a:solidFill>
          </a:ln>
        </p:spPr>
      </p:pic>
      <p:sp>
        <p:nvSpPr>
          <p:cNvPr id="9" name="Content Placeholder 2"/>
          <p:cNvSpPr txBox="1">
            <a:spLocks/>
          </p:cNvSpPr>
          <p:nvPr/>
        </p:nvSpPr>
        <p:spPr>
          <a:xfrm>
            <a:off x="452967" y="4396979"/>
            <a:ext cx="8305800" cy="1103555"/>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2) The information you entered will go to SIRS, but you’re not done…</a:t>
            </a:r>
          </a:p>
        </p:txBody>
      </p:sp>
      <p:sp>
        <p:nvSpPr>
          <p:cNvPr id="10" name="Content Placeholder 2"/>
          <p:cNvSpPr txBox="1">
            <a:spLocks/>
          </p:cNvSpPr>
          <p:nvPr/>
        </p:nvSpPr>
        <p:spPr>
          <a:xfrm>
            <a:off x="609600" y="2678592"/>
            <a:ext cx="1981200" cy="1588608"/>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t>Tip: </a:t>
            </a:r>
            <a:r>
              <a:rPr lang="en-US" sz="2000" dirty="0" smtClean="0"/>
              <a:t>See slide 15 for qualifying topics. </a:t>
            </a:r>
          </a:p>
        </p:txBody>
      </p:sp>
    </p:spTree>
    <p:custDataLst>
      <p:tags r:id="rId1"/>
    </p:custDataLst>
    <p:extLst>
      <p:ext uri="{BB962C8B-B14F-4D97-AF65-F5344CB8AC3E}">
        <p14:creationId xmlns:p14="http://schemas.microsoft.com/office/powerpoint/2010/main" val="1469311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vert="horz" lIns="91440" tIns="45720" rIns="91440" bIns="45720" rtlCol="0" anchor="ctr">
            <a:noAutofit/>
          </a:bodyPr>
          <a:lstStyle/>
          <a:p>
            <a:r>
              <a:rPr lang="en-US" sz="2600" dirty="0"/>
              <a:t>STARS to SIRS Scenario 1: SHIP/SMP counseling session with suspected fraud or abuse </a:t>
            </a:r>
            <a:r>
              <a:rPr lang="en-US" sz="2600" dirty="0" smtClean="0"/>
              <a:t>(</a:t>
            </a:r>
            <a:r>
              <a:rPr lang="en-US" sz="2600" dirty="0"/>
              <a:t>SMP complex interaction)</a:t>
            </a:r>
          </a:p>
        </p:txBody>
      </p:sp>
      <p:sp>
        <p:nvSpPr>
          <p:cNvPr id="3" name="Content Placeholder 2"/>
          <p:cNvSpPr>
            <a:spLocks noGrp="1"/>
          </p:cNvSpPr>
          <p:nvPr>
            <p:ph idx="1"/>
          </p:nvPr>
        </p:nvSpPr>
        <p:spPr>
          <a:xfrm>
            <a:off x="152400" y="1417639"/>
            <a:ext cx="8991600" cy="2773361"/>
          </a:xfrm>
        </p:spPr>
        <p:txBody>
          <a:bodyPr>
            <a:noAutofit/>
          </a:bodyPr>
          <a:lstStyle/>
          <a:p>
            <a:pPr marL="0" indent="0">
              <a:lnSpc>
                <a:spcPct val="120000"/>
              </a:lnSpc>
              <a:buNone/>
            </a:pPr>
            <a:r>
              <a:rPr lang="en-US" sz="2400" dirty="0" smtClean="0"/>
              <a:t>3) Finish entering the case in SIRS (or notify whoever handles complex interactions at your SMP so they can enter it in SIRS.)</a:t>
            </a:r>
          </a:p>
          <a:p>
            <a:pPr>
              <a:lnSpc>
                <a:spcPct val="120000"/>
              </a:lnSpc>
            </a:pPr>
            <a:r>
              <a:rPr lang="en-US" sz="2000" dirty="0" smtClean="0"/>
              <a:t>Find the case in SIRS using the SIRS reference number from STARS. </a:t>
            </a:r>
          </a:p>
          <a:p>
            <a:pPr>
              <a:lnSpc>
                <a:spcPct val="120000"/>
              </a:lnSpc>
            </a:pPr>
            <a:r>
              <a:rPr lang="en-US" sz="2000" dirty="0" smtClean="0"/>
              <a:t>Upload </a:t>
            </a:r>
            <a:r>
              <a:rPr lang="en-US" sz="2000" dirty="0"/>
              <a:t>any available documentation relevant to the case – documents uploaded in STARS do NOT transfer to SIRS.</a:t>
            </a:r>
          </a:p>
          <a:p>
            <a:pPr>
              <a:lnSpc>
                <a:spcPct val="120000"/>
              </a:lnSpc>
            </a:pPr>
            <a:r>
              <a:rPr lang="en-US" sz="2000" dirty="0" smtClean="0"/>
              <a:t>Enter </a:t>
            </a:r>
            <a:r>
              <a:rPr lang="en-US" sz="2000" dirty="0"/>
              <a:t>“Case Notes” to describe the complex interaction</a:t>
            </a:r>
            <a:r>
              <a:rPr lang="en-US" sz="2000" dirty="0" smtClean="0"/>
              <a:t>.</a:t>
            </a:r>
            <a:endParaRPr lang="en-US" sz="2000" dirty="0"/>
          </a:p>
          <a:p>
            <a:pPr lvl="1">
              <a:lnSpc>
                <a:spcPct val="120000"/>
              </a:lnSpc>
            </a:pPr>
            <a:endParaRPr lang="en-US" sz="2200" dirty="0" smtClean="0"/>
          </a:p>
        </p:txBody>
      </p:sp>
      <p:sp>
        <p:nvSpPr>
          <p:cNvPr id="4" name="Slide Number Placeholder 3"/>
          <p:cNvSpPr>
            <a:spLocks noGrp="1"/>
          </p:cNvSpPr>
          <p:nvPr>
            <p:ph type="sldNum" sz="quarter" idx="12"/>
          </p:nvPr>
        </p:nvSpPr>
        <p:spPr>
          <a:xfrm>
            <a:off x="3505200" y="6356350"/>
            <a:ext cx="2133600" cy="365125"/>
          </a:xfrm>
        </p:spPr>
        <p:txBody>
          <a:bodyPr/>
          <a:lstStyle/>
          <a:p>
            <a:fld id="{2488A10A-9B20-4F75-A3AE-6C8D10CF676F}" type="slidenum">
              <a:rPr lang="en-US" smtClean="0"/>
              <a:pPr/>
              <a:t>27</a:t>
            </a:fld>
            <a:endParaRPr lang="en-US" dirty="0"/>
          </a:p>
        </p:txBody>
      </p:sp>
      <p:pic>
        <p:nvPicPr>
          <p:cNvPr id="8" name="Picture 7"/>
          <p:cNvPicPr>
            <a:picLocks noChangeAspect="1"/>
          </p:cNvPicPr>
          <p:nvPr/>
        </p:nvPicPr>
        <p:blipFill>
          <a:blip r:embed="rId4"/>
          <a:stretch>
            <a:fillRect/>
          </a:stretch>
        </p:blipFill>
        <p:spPr>
          <a:xfrm>
            <a:off x="3057840" y="4159906"/>
            <a:ext cx="6009961" cy="2240894"/>
          </a:xfrm>
          <a:prstGeom prst="rect">
            <a:avLst/>
          </a:prstGeom>
          <a:ln>
            <a:solidFill>
              <a:schemeClr val="bg1">
                <a:lumMod val="50000"/>
              </a:schemeClr>
            </a:solidFill>
          </a:ln>
        </p:spPr>
      </p:pic>
      <p:pic>
        <p:nvPicPr>
          <p:cNvPr id="10" name="Picture 9"/>
          <p:cNvPicPr>
            <a:picLocks noChangeAspect="1"/>
          </p:cNvPicPr>
          <p:nvPr/>
        </p:nvPicPr>
        <p:blipFill>
          <a:blip r:embed="rId5"/>
          <a:stretch>
            <a:fillRect/>
          </a:stretch>
        </p:blipFill>
        <p:spPr>
          <a:xfrm>
            <a:off x="247651" y="4191000"/>
            <a:ext cx="2562538" cy="1447800"/>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959094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vert="horz" lIns="91440" tIns="45720" rIns="91440" bIns="45720" rtlCol="0" anchor="ctr">
            <a:noAutofit/>
          </a:bodyPr>
          <a:lstStyle/>
          <a:p>
            <a:r>
              <a:rPr lang="en-US" sz="2600" dirty="0"/>
              <a:t>STARS to SIRS Scenario 1: SHIP/SMP counseling session with suspected fraud or abuse </a:t>
            </a:r>
            <a:r>
              <a:rPr lang="en-US" sz="2600" dirty="0" smtClean="0"/>
              <a:t>(</a:t>
            </a:r>
            <a:r>
              <a:rPr lang="en-US" sz="2600" dirty="0"/>
              <a:t>SMP complex interaction)</a:t>
            </a:r>
          </a:p>
        </p:txBody>
      </p:sp>
      <p:sp>
        <p:nvSpPr>
          <p:cNvPr id="3" name="Content Placeholder 2"/>
          <p:cNvSpPr>
            <a:spLocks noGrp="1"/>
          </p:cNvSpPr>
          <p:nvPr>
            <p:ph idx="1"/>
          </p:nvPr>
        </p:nvSpPr>
        <p:spPr>
          <a:xfrm>
            <a:off x="228600" y="1417639"/>
            <a:ext cx="8839200" cy="2468561"/>
          </a:xfrm>
        </p:spPr>
        <p:txBody>
          <a:bodyPr>
            <a:noAutofit/>
          </a:bodyPr>
          <a:lstStyle/>
          <a:p>
            <a:pPr marL="0" indent="0">
              <a:lnSpc>
                <a:spcPct val="120000"/>
              </a:lnSpc>
              <a:buNone/>
            </a:pPr>
            <a:r>
              <a:rPr lang="en-US" sz="2400" dirty="0" smtClean="0"/>
              <a:t>3) Finish entering the case in SIRS (continued)… 	</a:t>
            </a:r>
          </a:p>
          <a:p>
            <a:pPr>
              <a:lnSpc>
                <a:spcPct val="120000"/>
              </a:lnSpc>
            </a:pPr>
            <a:r>
              <a:rPr lang="en-US" sz="2000" dirty="0" smtClean="0"/>
              <a:t>Change </a:t>
            </a:r>
            <a:r>
              <a:rPr lang="en-US" sz="2000" dirty="0"/>
              <a:t>the “Status of Interaction” from “Closed – Handled by SHIP” (the default) to the appropriate SMP </a:t>
            </a:r>
            <a:r>
              <a:rPr lang="en-US" sz="2000" dirty="0" smtClean="0"/>
              <a:t>status. </a:t>
            </a:r>
            <a:r>
              <a:rPr lang="en-US" sz="2000" dirty="0"/>
              <a:t>For example: “Open – Research in Progress” or “Open – awaiting response to referral.”  </a:t>
            </a:r>
          </a:p>
          <a:p>
            <a:pPr>
              <a:lnSpc>
                <a:spcPct val="120000"/>
              </a:lnSpc>
            </a:pPr>
            <a:r>
              <a:rPr lang="en-US" sz="2000" dirty="0" smtClean="0"/>
              <a:t>Update </a:t>
            </a:r>
            <a:r>
              <a:rPr lang="en-US" sz="2000" dirty="0"/>
              <a:t>the “Date of Last Status Update” to today’s date. </a:t>
            </a:r>
            <a:endParaRPr lang="en-US" sz="2000" dirty="0" smtClean="0"/>
          </a:p>
          <a:p>
            <a:pPr>
              <a:lnSpc>
                <a:spcPct val="120000"/>
              </a:lnSpc>
            </a:pPr>
            <a:r>
              <a:rPr lang="en-US" sz="2000" dirty="0" smtClean="0"/>
              <a:t>See </a:t>
            </a:r>
            <a:r>
              <a:rPr lang="en-US" sz="2000" dirty="0"/>
              <a:t>the SIRS Complex Interactions Job </a:t>
            </a:r>
            <a:r>
              <a:rPr lang="en-US" sz="2000" dirty="0" smtClean="0"/>
              <a:t>Aid, page 10 for additional instructions. </a:t>
            </a:r>
            <a:endParaRPr lang="en-US" sz="2000" dirty="0"/>
          </a:p>
          <a:p>
            <a:pPr lvl="1">
              <a:lnSpc>
                <a:spcPct val="120000"/>
              </a:lnSpc>
            </a:pPr>
            <a:endParaRPr lang="en-US" sz="2200" dirty="0" smtClean="0"/>
          </a:p>
          <a:p>
            <a:pPr lvl="1">
              <a:lnSpc>
                <a:spcPct val="120000"/>
              </a:lnSpc>
            </a:pPr>
            <a:endParaRPr lang="en-US" sz="2200" dirty="0"/>
          </a:p>
          <a:p>
            <a:pPr lvl="1">
              <a:lnSpc>
                <a:spcPct val="120000"/>
              </a:lnSpc>
            </a:pPr>
            <a:endParaRPr lang="en-US" sz="2200" dirty="0" smtClean="0"/>
          </a:p>
        </p:txBody>
      </p:sp>
      <p:sp>
        <p:nvSpPr>
          <p:cNvPr id="4" name="Slide Number Placeholder 3"/>
          <p:cNvSpPr>
            <a:spLocks noGrp="1"/>
          </p:cNvSpPr>
          <p:nvPr>
            <p:ph type="sldNum" sz="quarter" idx="12"/>
          </p:nvPr>
        </p:nvSpPr>
        <p:spPr>
          <a:xfrm>
            <a:off x="3505200" y="6356350"/>
            <a:ext cx="2133600" cy="365125"/>
          </a:xfrm>
        </p:spPr>
        <p:txBody>
          <a:bodyPr/>
          <a:lstStyle/>
          <a:p>
            <a:fld id="{2488A10A-9B20-4F75-A3AE-6C8D10CF676F}" type="slidenum">
              <a:rPr lang="en-US" smtClean="0"/>
              <a:pPr/>
              <a:t>28</a:t>
            </a:fld>
            <a:endParaRPr lang="en-US" dirty="0"/>
          </a:p>
        </p:txBody>
      </p:sp>
      <p:pic>
        <p:nvPicPr>
          <p:cNvPr id="9" name="Picture 8"/>
          <p:cNvPicPr>
            <a:picLocks noChangeAspect="1"/>
          </p:cNvPicPr>
          <p:nvPr/>
        </p:nvPicPr>
        <p:blipFill>
          <a:blip r:embed="rId4"/>
          <a:stretch>
            <a:fillRect/>
          </a:stretch>
        </p:blipFill>
        <p:spPr>
          <a:xfrm>
            <a:off x="838200" y="4419600"/>
            <a:ext cx="7840133" cy="1761320"/>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901320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A4F90"/>
                </a:solidFill>
              </a:rPr>
              <a:t>STARS to SIRS </a:t>
            </a:r>
            <a:r>
              <a:rPr lang="en-US" sz="2800" dirty="0" smtClean="0">
                <a:solidFill>
                  <a:srgbClr val="0A4F90"/>
                </a:solidFill>
              </a:rPr>
              <a:t>Scenario 2: SHIP/SMP </a:t>
            </a:r>
            <a:r>
              <a:rPr lang="en-US" sz="2800" dirty="0">
                <a:solidFill>
                  <a:srgbClr val="0A4F90"/>
                </a:solidFill>
              </a:rPr>
              <a:t>presentation with </a:t>
            </a:r>
            <a:r>
              <a:rPr lang="en-US" sz="2800" dirty="0" smtClean="0">
                <a:solidFill>
                  <a:srgbClr val="0A4F90"/>
                </a:solidFill>
              </a:rPr>
              <a:t>two </a:t>
            </a:r>
            <a:r>
              <a:rPr lang="en-US" sz="2800" dirty="0">
                <a:solidFill>
                  <a:srgbClr val="0A4F90"/>
                </a:solidFill>
              </a:rPr>
              <a:t>team </a:t>
            </a:r>
            <a:r>
              <a:rPr lang="en-US" sz="2800" dirty="0" smtClean="0">
                <a:solidFill>
                  <a:srgbClr val="0A4F90"/>
                </a:solidFill>
              </a:rPr>
              <a:t>members</a:t>
            </a:r>
            <a:endParaRPr lang="en-US" dirty="0"/>
          </a:p>
        </p:txBody>
      </p:sp>
      <p:sp>
        <p:nvSpPr>
          <p:cNvPr id="3" name="Content Placeholder 2"/>
          <p:cNvSpPr>
            <a:spLocks noGrp="1"/>
          </p:cNvSpPr>
          <p:nvPr>
            <p:ph idx="1"/>
          </p:nvPr>
        </p:nvSpPr>
        <p:spPr>
          <a:xfrm>
            <a:off x="361950" y="2209800"/>
            <a:ext cx="2686050" cy="3276601"/>
          </a:xfrm>
        </p:spPr>
        <p:txBody>
          <a:bodyPr>
            <a:normAutofit/>
          </a:bodyPr>
          <a:lstStyle/>
          <a:p>
            <a:r>
              <a:rPr lang="en-US" sz="2000" dirty="0" smtClean="0"/>
              <a:t>Enter the time spent by the first person in the GOE form. </a:t>
            </a:r>
          </a:p>
          <a:p>
            <a:r>
              <a:rPr lang="en-US" sz="2000" dirty="0" smtClean="0"/>
              <a:t>Enter the time spent by the second person using the “Additional Team Members” tab on the GOE form.</a:t>
            </a:r>
            <a:endParaRPr lang="en-US" sz="2000" dirty="0"/>
          </a:p>
        </p:txBody>
      </p:sp>
      <p:sp>
        <p:nvSpPr>
          <p:cNvPr id="4" name="Slide Number Placeholder 3"/>
          <p:cNvSpPr>
            <a:spLocks noGrp="1"/>
          </p:cNvSpPr>
          <p:nvPr>
            <p:ph type="sldNum" sz="quarter" idx="12"/>
          </p:nvPr>
        </p:nvSpPr>
        <p:spPr>
          <a:xfrm>
            <a:off x="3505200" y="6356350"/>
            <a:ext cx="2133600" cy="365125"/>
          </a:xfrm>
        </p:spPr>
        <p:txBody>
          <a:bodyPr/>
          <a:lstStyle/>
          <a:p>
            <a:fld id="{2488A10A-9B20-4F75-A3AE-6C8D10CF676F}" type="slidenum">
              <a:rPr lang="en-US" smtClean="0"/>
              <a:pPr/>
              <a:t>29</a:t>
            </a:fld>
            <a:endParaRPr lang="en-US" dirty="0"/>
          </a:p>
        </p:txBody>
      </p:sp>
      <p:pic>
        <p:nvPicPr>
          <p:cNvPr id="7" name="Picture 6"/>
          <p:cNvPicPr/>
          <p:nvPr/>
        </p:nvPicPr>
        <p:blipFill>
          <a:blip r:embed="rId4"/>
          <a:stretch>
            <a:fillRect/>
          </a:stretch>
        </p:blipFill>
        <p:spPr>
          <a:xfrm>
            <a:off x="3276600" y="1905001"/>
            <a:ext cx="4648200" cy="2497540"/>
          </a:xfrm>
          <a:prstGeom prst="rect">
            <a:avLst/>
          </a:prstGeom>
          <a:ln>
            <a:solidFill>
              <a:schemeClr val="bg1">
                <a:lumMod val="50000"/>
              </a:schemeClr>
            </a:solidFill>
          </a:ln>
        </p:spPr>
      </p:pic>
      <p:sp>
        <p:nvSpPr>
          <p:cNvPr id="8" name="Content Placeholder 2"/>
          <p:cNvSpPr txBox="1">
            <a:spLocks/>
          </p:cNvSpPr>
          <p:nvPr/>
        </p:nvSpPr>
        <p:spPr>
          <a:xfrm>
            <a:off x="361950" y="1326004"/>
            <a:ext cx="8686800" cy="502796"/>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1) Enter the presentation in STARS, using the “Send to SMP” functionality.</a:t>
            </a:r>
          </a:p>
        </p:txBody>
      </p:sp>
      <p:pic>
        <p:nvPicPr>
          <p:cNvPr id="9" name="Picture 8"/>
          <p:cNvPicPr/>
          <p:nvPr/>
        </p:nvPicPr>
        <p:blipFill rotWithShape="1">
          <a:blip r:embed="rId5"/>
          <a:srcRect t="21512" r="48718"/>
          <a:stretch/>
        </p:blipFill>
        <p:spPr>
          <a:xfrm>
            <a:off x="5334000" y="4532413"/>
            <a:ext cx="3680883" cy="2189062"/>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568527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Agenda</a:t>
            </a:r>
          </a:p>
        </p:txBody>
      </p:sp>
      <p:sp>
        <p:nvSpPr>
          <p:cNvPr id="3" name="Content Placeholder 2"/>
          <p:cNvSpPr>
            <a:spLocks noGrp="1"/>
          </p:cNvSpPr>
          <p:nvPr>
            <p:ph idx="1"/>
          </p:nvPr>
        </p:nvSpPr>
        <p:spPr/>
        <p:txBody>
          <a:bodyPr>
            <a:normAutofit fontScale="92500" lnSpcReduction="10000"/>
          </a:bodyPr>
          <a:lstStyle/>
          <a:p>
            <a:r>
              <a:rPr lang="en-US" dirty="0" smtClean="0"/>
              <a:t>System updates</a:t>
            </a:r>
          </a:p>
          <a:p>
            <a:pPr lvl="1"/>
            <a:r>
              <a:rPr lang="en-US" dirty="0" smtClean="0"/>
              <a:t>SIRS</a:t>
            </a:r>
          </a:p>
          <a:p>
            <a:pPr lvl="1"/>
            <a:r>
              <a:rPr lang="en-US" dirty="0" smtClean="0"/>
              <a:t>STARS </a:t>
            </a:r>
          </a:p>
          <a:p>
            <a:pPr lvl="1"/>
            <a:r>
              <a:rPr lang="en-US" dirty="0" smtClean="0"/>
              <a:t>“Send to SMP”</a:t>
            </a:r>
          </a:p>
          <a:p>
            <a:r>
              <a:rPr lang="en-US" dirty="0" smtClean="0"/>
              <a:t>ACL guidance for SMP/SHIP/MIPPA </a:t>
            </a:r>
          </a:p>
          <a:p>
            <a:r>
              <a:rPr lang="en-US" dirty="0" smtClean="0"/>
              <a:t>STARS to SIRS scenarios  </a:t>
            </a:r>
          </a:p>
          <a:p>
            <a:r>
              <a:rPr lang="en-US" dirty="0" smtClean="0"/>
              <a:t>Resources </a:t>
            </a:r>
          </a:p>
          <a:p>
            <a:r>
              <a:rPr lang="en-US" dirty="0" smtClean="0"/>
              <a:t>Q&amp;A</a:t>
            </a:r>
            <a:endParaRPr lang="en-US" dirty="0"/>
          </a:p>
        </p:txBody>
      </p:sp>
      <p:sp>
        <p:nvSpPr>
          <p:cNvPr id="4" name="Slide Number Placeholder 3"/>
          <p:cNvSpPr>
            <a:spLocks noGrp="1"/>
          </p:cNvSpPr>
          <p:nvPr>
            <p:ph type="sldNum" sz="quarter" idx="12"/>
          </p:nvPr>
        </p:nvSpPr>
        <p:spPr>
          <a:xfrm>
            <a:off x="3505200" y="6356350"/>
            <a:ext cx="2133600" cy="365125"/>
          </a:xfrm>
        </p:spPr>
        <p:txBody>
          <a:bodyPr/>
          <a:lstStyle/>
          <a:p>
            <a:fld id="{7D83375F-6934-47E7-B54B-2FB583DDC731}" type="slidenum">
              <a:rPr lang="en-US" smtClean="0"/>
              <a:t>3</a:t>
            </a:fld>
            <a:endParaRPr lang="en-US" dirty="0"/>
          </a:p>
        </p:txBody>
      </p:sp>
    </p:spTree>
    <p:custDataLst>
      <p:tags r:id="rId1"/>
    </p:custDataLst>
    <p:extLst>
      <p:ext uri="{BB962C8B-B14F-4D97-AF65-F5344CB8AC3E}">
        <p14:creationId xmlns:p14="http://schemas.microsoft.com/office/powerpoint/2010/main" val="3379895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A4F90"/>
                </a:solidFill>
              </a:rPr>
              <a:t>STARS to SIRS </a:t>
            </a:r>
            <a:r>
              <a:rPr lang="en-US" sz="2800" dirty="0" smtClean="0">
                <a:solidFill>
                  <a:srgbClr val="0A4F90"/>
                </a:solidFill>
              </a:rPr>
              <a:t>Scenario 2: SHIP/SMP </a:t>
            </a:r>
            <a:r>
              <a:rPr lang="en-US" sz="2800" dirty="0">
                <a:solidFill>
                  <a:srgbClr val="0A4F90"/>
                </a:solidFill>
              </a:rPr>
              <a:t>presentation with </a:t>
            </a:r>
            <a:r>
              <a:rPr lang="en-US" sz="2800" dirty="0" smtClean="0">
                <a:solidFill>
                  <a:srgbClr val="0A4F90"/>
                </a:solidFill>
              </a:rPr>
              <a:t>two </a:t>
            </a:r>
            <a:r>
              <a:rPr lang="en-US" sz="2800" dirty="0">
                <a:solidFill>
                  <a:srgbClr val="0A4F90"/>
                </a:solidFill>
              </a:rPr>
              <a:t>team </a:t>
            </a:r>
            <a:r>
              <a:rPr lang="en-US" sz="2800" dirty="0" smtClean="0">
                <a:solidFill>
                  <a:srgbClr val="0A4F90"/>
                </a:solidFill>
              </a:rPr>
              <a:t>members</a:t>
            </a:r>
            <a:endParaRPr lang="en-US" dirty="0"/>
          </a:p>
        </p:txBody>
      </p:sp>
      <p:sp>
        <p:nvSpPr>
          <p:cNvPr id="3" name="Content Placeholder 2"/>
          <p:cNvSpPr>
            <a:spLocks noGrp="1"/>
          </p:cNvSpPr>
          <p:nvPr>
            <p:ph idx="1"/>
          </p:nvPr>
        </p:nvSpPr>
        <p:spPr>
          <a:xfrm>
            <a:off x="228600" y="1447801"/>
            <a:ext cx="8458200" cy="1523999"/>
          </a:xfrm>
        </p:spPr>
        <p:txBody>
          <a:bodyPr>
            <a:noAutofit/>
          </a:bodyPr>
          <a:lstStyle/>
          <a:p>
            <a:pPr marL="0" indent="0">
              <a:buNone/>
            </a:pPr>
            <a:r>
              <a:rPr lang="en-US" sz="2400" dirty="0" smtClean="0"/>
              <a:t>2) The information you entered about the presentation will go to SIRS, and so will the </a:t>
            </a:r>
            <a:r>
              <a:rPr lang="en-US" sz="2400" dirty="0"/>
              <a:t>time spent by the first </a:t>
            </a:r>
            <a:r>
              <a:rPr lang="en-US" sz="2400" dirty="0" smtClean="0"/>
              <a:t>person, but you’re not done…</a:t>
            </a:r>
          </a:p>
          <a:p>
            <a:pPr marL="0" indent="0">
              <a:buNone/>
            </a:pPr>
            <a:r>
              <a:rPr lang="en-US" sz="2400" dirty="0" smtClean="0"/>
              <a:t>3) Enter the time spent by the second person in SIRS using the Activity Form. See the SIRS System User Basics Job Aid for instructions.</a:t>
            </a:r>
            <a:endParaRPr lang="en-US" sz="2400" dirty="0"/>
          </a:p>
        </p:txBody>
      </p:sp>
      <p:sp>
        <p:nvSpPr>
          <p:cNvPr id="4" name="Slide Number Placeholder 3"/>
          <p:cNvSpPr>
            <a:spLocks noGrp="1"/>
          </p:cNvSpPr>
          <p:nvPr>
            <p:ph type="sldNum" sz="quarter" idx="12"/>
          </p:nvPr>
        </p:nvSpPr>
        <p:spPr>
          <a:xfrm>
            <a:off x="3505200" y="6356350"/>
            <a:ext cx="2133600" cy="365125"/>
          </a:xfrm>
        </p:spPr>
        <p:txBody>
          <a:bodyPr/>
          <a:lstStyle/>
          <a:p>
            <a:fld id="{2488A10A-9B20-4F75-A3AE-6C8D10CF676F}" type="slidenum">
              <a:rPr lang="en-US" smtClean="0"/>
              <a:pPr/>
              <a:t>30</a:t>
            </a:fld>
            <a:endParaRPr lang="en-US" dirty="0"/>
          </a:p>
        </p:txBody>
      </p:sp>
      <p:pic>
        <p:nvPicPr>
          <p:cNvPr id="8" name="Picture 7"/>
          <p:cNvPicPr>
            <a:picLocks noChangeAspect="1"/>
          </p:cNvPicPr>
          <p:nvPr/>
        </p:nvPicPr>
        <p:blipFill>
          <a:blip r:embed="rId4"/>
          <a:stretch>
            <a:fillRect/>
          </a:stretch>
        </p:blipFill>
        <p:spPr>
          <a:xfrm>
            <a:off x="3962400" y="3849231"/>
            <a:ext cx="5031318" cy="1905913"/>
          </a:xfrm>
          <a:prstGeom prst="rect">
            <a:avLst/>
          </a:prstGeom>
          <a:ln>
            <a:solidFill>
              <a:schemeClr val="bg1">
                <a:lumMod val="50000"/>
              </a:schemeClr>
            </a:solidFill>
          </a:ln>
        </p:spPr>
      </p:pic>
      <p:pic>
        <p:nvPicPr>
          <p:cNvPr id="2050"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834521"/>
            <a:ext cx="3556872" cy="21616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70421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A4F90"/>
                </a:solidFill>
              </a:rPr>
              <a:t>STARS to SIRS Scenario 3: Editing a counseling session in </a:t>
            </a:r>
            <a:r>
              <a:rPr lang="en-US" sz="2800" dirty="0" smtClean="0">
                <a:solidFill>
                  <a:srgbClr val="0A4F90"/>
                </a:solidFill>
              </a:rPr>
              <a:t>SIRS </a:t>
            </a:r>
            <a:r>
              <a:rPr lang="en-US" sz="2800" dirty="0">
                <a:solidFill>
                  <a:srgbClr val="0A4F90"/>
                </a:solidFill>
              </a:rPr>
              <a:t>– data entry error</a:t>
            </a:r>
            <a:endParaRPr lang="en-US" dirty="0"/>
          </a:p>
        </p:txBody>
      </p:sp>
      <p:sp>
        <p:nvSpPr>
          <p:cNvPr id="3" name="Content Placeholder 2"/>
          <p:cNvSpPr>
            <a:spLocks noGrp="1"/>
          </p:cNvSpPr>
          <p:nvPr>
            <p:ph idx="1"/>
          </p:nvPr>
        </p:nvSpPr>
        <p:spPr>
          <a:xfrm>
            <a:off x="454378" y="1414816"/>
            <a:ext cx="8229600" cy="4190999"/>
          </a:xfrm>
        </p:spPr>
        <p:txBody>
          <a:bodyPr>
            <a:normAutofit/>
          </a:bodyPr>
          <a:lstStyle/>
          <a:p>
            <a:r>
              <a:rPr lang="en-US" sz="2200" dirty="0" smtClean="0"/>
              <a:t>Mickey Mouse conducted a counseling session in which he talked to a beneficiary about Medicare plan options and also how to prevent Medicare fraud, errors, and abuse. </a:t>
            </a:r>
          </a:p>
          <a:p>
            <a:r>
              <a:rPr lang="en-US" sz="2200" dirty="0" smtClean="0"/>
              <a:t>Minnie Mouse entered the counseling session in STARS on behalf of Mickey, and used the “Send to SMP” feature to send it to SIRS. </a:t>
            </a:r>
          </a:p>
        </p:txBody>
      </p:sp>
      <p:sp>
        <p:nvSpPr>
          <p:cNvPr id="4" name="Slide Number Placeholder 3"/>
          <p:cNvSpPr>
            <a:spLocks noGrp="1"/>
          </p:cNvSpPr>
          <p:nvPr>
            <p:ph type="sldNum" sz="quarter" idx="12"/>
          </p:nvPr>
        </p:nvSpPr>
        <p:spPr/>
        <p:txBody>
          <a:bodyPr/>
          <a:lstStyle/>
          <a:p>
            <a:fld id="{7AA28999-D008-419E-9628-EE1C64F81F4C}" type="slidenum">
              <a:rPr lang="en-US" smtClean="0"/>
              <a:pPr/>
              <a:t>31</a:t>
            </a:fld>
            <a:endParaRPr lang="en-US" dirty="0"/>
          </a:p>
        </p:txBody>
      </p:sp>
      <p:sp>
        <p:nvSpPr>
          <p:cNvPr id="9" name="Curved Right Arrow 8"/>
          <p:cNvSpPr/>
          <p:nvPr/>
        </p:nvSpPr>
        <p:spPr>
          <a:xfrm>
            <a:off x="150123" y="2667000"/>
            <a:ext cx="577144" cy="1447801"/>
          </a:xfrm>
          <a:prstGeom prst="curvedRightArrow">
            <a:avLst>
              <a:gd name="adj1" fmla="val 25000"/>
              <a:gd name="adj2" fmla="val 50000"/>
              <a:gd name="adj3" fmla="val 3785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p:nvPr/>
        </p:nvPicPr>
        <p:blipFill rotWithShape="1">
          <a:blip r:embed="rId4"/>
          <a:srcRect l="2179" t="37334" r="22436" b="16354"/>
          <a:stretch/>
        </p:blipFill>
        <p:spPr bwMode="auto">
          <a:xfrm>
            <a:off x="838200" y="3694033"/>
            <a:ext cx="7446273" cy="2859167"/>
          </a:xfrm>
          <a:prstGeom prst="rect">
            <a:avLst/>
          </a:prstGeom>
          <a:ln w="60325">
            <a:solidFill>
              <a:schemeClr val="tx2"/>
            </a:solidFill>
          </a:ln>
          <a:extLst>
            <a:ext uri="{53640926-AAD7-44D8-BBD7-CCE9431645EC}">
              <a14:shadowObscured xmlns:a14="http://schemas.microsoft.com/office/drawing/2010/main"/>
            </a:ext>
          </a:extLst>
        </p:spPr>
      </p:pic>
      <p:sp>
        <p:nvSpPr>
          <p:cNvPr id="14" name="Rectangle 13"/>
          <p:cNvSpPr/>
          <p:nvPr/>
        </p:nvSpPr>
        <p:spPr>
          <a:xfrm>
            <a:off x="5791200" y="3767082"/>
            <a:ext cx="1143000" cy="6954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94323" y="6356350"/>
            <a:ext cx="1573277" cy="1968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2819400" y="5605815"/>
            <a:ext cx="2971800" cy="75053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7374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0A4F90"/>
                </a:solidFill>
              </a:rPr>
              <a:t>STARS to SIRS Scenario 3: Editing a counseling session in </a:t>
            </a:r>
            <a:r>
              <a:rPr lang="en-US" sz="2800" dirty="0" smtClean="0">
                <a:solidFill>
                  <a:srgbClr val="0A4F90"/>
                </a:solidFill>
              </a:rPr>
              <a:t>SIRS </a:t>
            </a:r>
            <a:r>
              <a:rPr lang="en-US" sz="2800" dirty="0">
                <a:solidFill>
                  <a:srgbClr val="0A4F90"/>
                </a:solidFill>
              </a:rPr>
              <a:t>– data entry error</a:t>
            </a:r>
            <a:endParaRPr lang="en-US" sz="2800" dirty="0"/>
          </a:p>
        </p:txBody>
      </p:sp>
      <p:sp>
        <p:nvSpPr>
          <p:cNvPr id="3" name="Content Placeholder 2"/>
          <p:cNvSpPr>
            <a:spLocks noGrp="1"/>
          </p:cNvSpPr>
          <p:nvPr>
            <p:ph idx="1"/>
          </p:nvPr>
        </p:nvSpPr>
        <p:spPr>
          <a:xfrm>
            <a:off x="495621" y="1386208"/>
            <a:ext cx="8229600" cy="3886200"/>
          </a:xfrm>
        </p:spPr>
        <p:txBody>
          <a:bodyPr/>
          <a:lstStyle/>
          <a:p>
            <a:r>
              <a:rPr lang="en-US" sz="2800" dirty="0"/>
              <a:t>It turned out that when Minnie entered the session in STARS, she changed the “Session Conducted By” field to Mickey’s name, but she forgot to change the eFile ID to Mickey’s eFile ID. </a:t>
            </a:r>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32</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03" y="4151633"/>
            <a:ext cx="8714194" cy="2241550"/>
          </a:xfrm>
          <a:prstGeom prst="rect">
            <a:avLst/>
          </a:prstGeom>
          <a:ln w="50800">
            <a:solidFill>
              <a:schemeClr val="tx2"/>
            </a:solidFill>
          </a:ln>
        </p:spPr>
      </p:pic>
      <p:sp>
        <p:nvSpPr>
          <p:cNvPr id="6" name="Rectangle 5"/>
          <p:cNvSpPr/>
          <p:nvPr/>
        </p:nvSpPr>
        <p:spPr>
          <a:xfrm>
            <a:off x="5943600" y="4427381"/>
            <a:ext cx="1219200" cy="525619"/>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6908783" y="3173179"/>
            <a:ext cx="2070456" cy="1318421"/>
          </a:xfrm>
          <a:prstGeom prst="wedgeEllipseCallout">
            <a:avLst>
              <a:gd name="adj1" fmla="val -55448"/>
              <a:gd name="adj2" fmla="val 68245"/>
            </a:avLst>
          </a:prstGeom>
          <a:solidFill>
            <a:srgbClr val="0A4F9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Mickey’s SIRS eFile ID is </a:t>
            </a:r>
            <a:r>
              <a:rPr lang="en-US" b="1" dirty="0" smtClean="0">
                <a:solidFill>
                  <a:schemeClr val="bg1"/>
                </a:solidFill>
              </a:rPr>
              <a:t>2061</a:t>
            </a:r>
            <a:endParaRPr lang="en-US" b="1" dirty="0">
              <a:solidFill>
                <a:schemeClr val="bg1"/>
              </a:solidFill>
            </a:endParaRPr>
          </a:p>
        </p:txBody>
      </p:sp>
      <p:sp>
        <p:nvSpPr>
          <p:cNvPr id="8" name="Up-Down Arrow 7"/>
          <p:cNvSpPr/>
          <p:nvPr/>
        </p:nvSpPr>
        <p:spPr>
          <a:xfrm>
            <a:off x="6248399" y="5000148"/>
            <a:ext cx="295861" cy="86725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2819400" y="4238703"/>
            <a:ext cx="1836642" cy="1150621"/>
          </a:xfrm>
          <a:prstGeom prst="wedgeEllipseCallout">
            <a:avLst>
              <a:gd name="adj1" fmla="val 125606"/>
              <a:gd name="adj2" fmla="val -5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Minnie’s SIRS </a:t>
            </a:r>
            <a:br>
              <a:rPr lang="en-US" dirty="0" smtClean="0"/>
            </a:br>
            <a:r>
              <a:rPr lang="en-US" dirty="0" smtClean="0"/>
              <a:t>eFile ID</a:t>
            </a:r>
            <a:endParaRPr lang="en-US" dirty="0"/>
          </a:p>
        </p:txBody>
      </p:sp>
    </p:spTree>
    <p:custDataLst>
      <p:tags r:id="rId1"/>
    </p:custDataLst>
    <p:extLst>
      <p:ext uri="{BB962C8B-B14F-4D97-AF65-F5344CB8AC3E}">
        <p14:creationId xmlns:p14="http://schemas.microsoft.com/office/powerpoint/2010/main" val="425854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373561"/>
          </a:xfrm>
        </p:spPr>
        <p:txBody>
          <a:bodyPr>
            <a:normAutofit/>
          </a:bodyPr>
          <a:lstStyle/>
          <a:p>
            <a:r>
              <a:rPr lang="en-US" sz="3000" dirty="0" smtClean="0"/>
              <a:t>Later</a:t>
            </a:r>
            <a:r>
              <a:rPr lang="en-US" sz="3000" dirty="0"/>
              <a:t>, the SMP director noticed that Mickey’s counseling session appears in SIRS under Minnie’s name. </a:t>
            </a:r>
            <a:endParaRPr lang="en-US" sz="3000" dirty="0" smtClean="0"/>
          </a:p>
          <a:p>
            <a:r>
              <a:rPr lang="en-US" sz="3000" dirty="0" smtClean="0"/>
              <a:t>Now</a:t>
            </a:r>
            <a:r>
              <a:rPr lang="en-US" sz="3000" dirty="0"/>
              <a:t>, for consistent and accurate data entry in </a:t>
            </a:r>
            <a:r>
              <a:rPr lang="en-US" sz="3000" dirty="0" smtClean="0"/>
              <a:t>SIRS</a:t>
            </a:r>
            <a:r>
              <a:rPr lang="en-US" sz="3000" dirty="0"/>
              <a:t>, the session needs to be updated </a:t>
            </a:r>
            <a:r>
              <a:rPr lang="en-US" sz="3000" dirty="0" smtClean="0"/>
              <a:t>to show </a:t>
            </a:r>
            <a:r>
              <a:rPr lang="en-US" sz="3000" dirty="0"/>
              <a:t>that it was conducted by Mickey, not by Minnie.</a:t>
            </a:r>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33</a:t>
            </a:fld>
            <a:endParaRPr lang="en-US" dirty="0"/>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US" sz="2800" dirty="0" smtClean="0">
                <a:solidFill>
                  <a:srgbClr val="0A4F90"/>
                </a:solidFill>
              </a:rPr>
              <a:t>STARS to SIRS Scenario 3: Editing a counseling session in SIRS – data entry error</a:t>
            </a:r>
            <a:endParaRPr lang="en-US" sz="2800" dirty="0"/>
          </a:p>
        </p:txBody>
      </p:sp>
    </p:spTree>
    <p:custDataLst>
      <p:tags r:id="rId1"/>
    </p:custDataLst>
    <p:extLst>
      <p:ext uri="{BB962C8B-B14F-4D97-AF65-F5344CB8AC3E}">
        <p14:creationId xmlns:p14="http://schemas.microsoft.com/office/powerpoint/2010/main" val="3608016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0A4F90"/>
                </a:solidFill>
              </a:rPr>
              <a:t>STARS to SIRS Scenario 3: Editing a counseling session in </a:t>
            </a:r>
            <a:r>
              <a:rPr lang="en-US" sz="2800" dirty="0" smtClean="0">
                <a:solidFill>
                  <a:srgbClr val="0A4F90"/>
                </a:solidFill>
              </a:rPr>
              <a:t>SIRS </a:t>
            </a:r>
            <a:r>
              <a:rPr lang="en-US" sz="2800" dirty="0">
                <a:solidFill>
                  <a:srgbClr val="0A4F90"/>
                </a:solidFill>
              </a:rPr>
              <a:t>– data entry error</a:t>
            </a:r>
            <a:endParaRPr lang="en-US" sz="2800"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34</a:t>
            </a:fld>
            <a:endParaRPr lang="en-US" dirty="0"/>
          </a:p>
        </p:txBody>
      </p:sp>
      <p:pic>
        <p:nvPicPr>
          <p:cNvPr id="5" name="Picture 4"/>
          <p:cNvPicPr>
            <a:picLocks noChangeAspect="1"/>
          </p:cNvPicPr>
          <p:nvPr/>
        </p:nvPicPr>
        <p:blipFill>
          <a:blip r:embed="rId4"/>
          <a:stretch>
            <a:fillRect/>
          </a:stretch>
        </p:blipFill>
        <p:spPr>
          <a:xfrm>
            <a:off x="4695128" y="2653969"/>
            <a:ext cx="3686872" cy="1659093"/>
          </a:xfrm>
          <a:prstGeom prst="rect">
            <a:avLst/>
          </a:prstGeom>
          <a:ln>
            <a:solidFill>
              <a:schemeClr val="bg1">
                <a:lumMod val="50000"/>
              </a:schemeClr>
            </a:solidFill>
          </a:ln>
        </p:spPr>
      </p:pic>
      <p:pic>
        <p:nvPicPr>
          <p:cNvPr id="6" name="Picture 5"/>
          <p:cNvPicPr>
            <a:picLocks noChangeAspect="1"/>
          </p:cNvPicPr>
          <p:nvPr/>
        </p:nvPicPr>
        <p:blipFill>
          <a:blip r:embed="rId5"/>
          <a:stretch>
            <a:fillRect/>
          </a:stretch>
        </p:blipFill>
        <p:spPr>
          <a:xfrm>
            <a:off x="457200" y="2653969"/>
            <a:ext cx="3733800" cy="1664051"/>
          </a:xfrm>
          <a:prstGeom prst="rect">
            <a:avLst/>
          </a:prstGeom>
          <a:ln>
            <a:solidFill>
              <a:schemeClr val="bg1">
                <a:lumMod val="50000"/>
              </a:schemeClr>
            </a:solidFill>
          </a:ln>
        </p:spPr>
      </p:pic>
      <p:sp>
        <p:nvSpPr>
          <p:cNvPr id="8" name="Content Placeholder 2"/>
          <p:cNvSpPr>
            <a:spLocks noGrp="1"/>
          </p:cNvSpPr>
          <p:nvPr>
            <p:ph idx="1"/>
          </p:nvPr>
        </p:nvSpPr>
        <p:spPr>
          <a:xfrm>
            <a:off x="457200" y="1600201"/>
            <a:ext cx="3733800" cy="1295399"/>
          </a:xfrm>
        </p:spPr>
        <p:txBody>
          <a:bodyPr>
            <a:normAutofit/>
          </a:bodyPr>
          <a:lstStyle/>
          <a:p>
            <a:pPr marL="0" indent="0" algn="ctr">
              <a:buNone/>
            </a:pPr>
            <a:r>
              <a:rPr lang="en-US" sz="2400" b="1" dirty="0" smtClean="0"/>
              <a:t>Before (incorrect): </a:t>
            </a:r>
          </a:p>
          <a:p>
            <a:pPr marL="0" indent="0" algn="ctr">
              <a:buNone/>
            </a:pPr>
            <a:r>
              <a:rPr lang="en-US" sz="2400" dirty="0" smtClean="0"/>
              <a:t>Minnie’s name</a:t>
            </a:r>
            <a:endParaRPr lang="en-US" sz="2400" dirty="0"/>
          </a:p>
        </p:txBody>
      </p:sp>
      <p:sp>
        <p:nvSpPr>
          <p:cNvPr id="9" name="Content Placeholder 2"/>
          <p:cNvSpPr txBox="1">
            <a:spLocks/>
          </p:cNvSpPr>
          <p:nvPr/>
        </p:nvSpPr>
        <p:spPr>
          <a:xfrm>
            <a:off x="4695128" y="1572324"/>
            <a:ext cx="3686872" cy="942276"/>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t>After (correct): </a:t>
            </a:r>
          </a:p>
          <a:p>
            <a:pPr marL="0" indent="0" algn="ctr">
              <a:buFont typeface="Arial" pitchFamily="34" charset="0"/>
              <a:buNone/>
            </a:pPr>
            <a:r>
              <a:rPr lang="en-US" sz="2400" dirty="0" smtClean="0"/>
              <a:t>Mickey’s name</a:t>
            </a:r>
            <a:endParaRPr lang="en-US" sz="2400" dirty="0" smtClean="0">
              <a:solidFill>
                <a:srgbClr val="C00000"/>
              </a:solidFill>
            </a:endParaRPr>
          </a:p>
          <a:p>
            <a:pPr algn="ctr"/>
            <a:endParaRPr lang="en-US" sz="2400" dirty="0">
              <a:solidFill>
                <a:srgbClr val="C00000"/>
              </a:solidFill>
            </a:endParaRPr>
          </a:p>
        </p:txBody>
      </p:sp>
      <p:sp>
        <p:nvSpPr>
          <p:cNvPr id="10" name="Rectangle 9"/>
          <p:cNvSpPr/>
          <p:nvPr/>
        </p:nvSpPr>
        <p:spPr>
          <a:xfrm>
            <a:off x="800100" y="4685895"/>
            <a:ext cx="7543800" cy="646331"/>
          </a:xfrm>
          <a:prstGeom prst="rect">
            <a:avLst/>
          </a:prstGeom>
        </p:spPr>
        <p:txBody>
          <a:bodyPr wrap="square">
            <a:spAutoFit/>
          </a:bodyPr>
          <a:lstStyle/>
          <a:p>
            <a:r>
              <a:rPr lang="en-US" b="1" dirty="0" smtClean="0"/>
              <a:t>Note: </a:t>
            </a:r>
            <a:r>
              <a:rPr lang="en-US" dirty="0" smtClean="0"/>
              <a:t>The SIRS eFile ID that was entered in the beneficiary contact form in STARS doesn’t </a:t>
            </a:r>
            <a:r>
              <a:rPr lang="en-US" dirty="0"/>
              <a:t>appear on the individual interaction </a:t>
            </a:r>
            <a:r>
              <a:rPr lang="en-US" dirty="0" smtClean="0"/>
              <a:t>form in SIRS.</a:t>
            </a:r>
            <a:endParaRPr lang="en-US" dirty="0"/>
          </a:p>
        </p:txBody>
      </p:sp>
    </p:spTree>
    <p:custDataLst>
      <p:tags r:id="rId1"/>
    </p:custDataLst>
    <p:extLst>
      <p:ext uri="{BB962C8B-B14F-4D97-AF65-F5344CB8AC3E}">
        <p14:creationId xmlns:p14="http://schemas.microsoft.com/office/powerpoint/2010/main" val="2828658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Autofit/>
          </a:bodyPr>
          <a:lstStyle/>
          <a:p>
            <a:r>
              <a:rPr lang="en-US" sz="4000" dirty="0"/>
              <a:t>STARS and </a:t>
            </a:r>
            <a:r>
              <a:rPr lang="en-US" sz="4000" dirty="0" smtClean="0"/>
              <a:t>SIRS Resources</a:t>
            </a:r>
            <a:endParaRPr lang="en-US" sz="4000" dirty="0"/>
          </a:p>
        </p:txBody>
      </p:sp>
      <p:sp>
        <p:nvSpPr>
          <p:cNvPr id="3" name="Content Placeholder 2"/>
          <p:cNvSpPr>
            <a:spLocks noGrp="1"/>
          </p:cNvSpPr>
          <p:nvPr>
            <p:ph idx="1"/>
          </p:nvPr>
        </p:nvSpPr>
        <p:spPr>
          <a:xfrm>
            <a:off x="431801" y="1066800"/>
            <a:ext cx="8229600" cy="3886200"/>
          </a:xfrm>
        </p:spPr>
        <p:txBody>
          <a:bodyPr>
            <a:noAutofit/>
          </a:bodyPr>
          <a:lstStyle/>
          <a:p>
            <a:pPr>
              <a:lnSpc>
                <a:spcPct val="120000"/>
              </a:lnSpc>
            </a:pPr>
            <a:r>
              <a:rPr lang="en-US" sz="2000" dirty="0" smtClean="0"/>
              <a:t>ACL’s Joint Reporting Guidance </a:t>
            </a:r>
          </a:p>
          <a:p>
            <a:pPr>
              <a:lnSpc>
                <a:spcPct val="120000"/>
              </a:lnSpc>
            </a:pPr>
            <a:r>
              <a:rPr lang="en-US" sz="2000" dirty="0" smtClean="0"/>
              <a:t>STARS to SIRS Tip Sheet </a:t>
            </a:r>
          </a:p>
          <a:p>
            <a:pPr lvl="1">
              <a:lnSpc>
                <a:spcPct val="120000"/>
              </a:lnSpc>
            </a:pPr>
            <a:r>
              <a:rPr lang="en-US" sz="1800" dirty="0" smtClean="0"/>
              <a:t>For SHIPs and SMPs who are co-training their team members and partnering on data entry</a:t>
            </a:r>
          </a:p>
          <a:p>
            <a:pPr lvl="1">
              <a:lnSpc>
                <a:spcPct val="120000"/>
              </a:lnSpc>
            </a:pPr>
            <a:r>
              <a:rPr lang="en-US" sz="1800" dirty="0" smtClean="0"/>
              <a:t>Quick Reference Guide on pages 5-10 provides a guide to entering, editing, and reviewing data in STARS and SIRS</a:t>
            </a:r>
          </a:p>
          <a:p>
            <a:pPr>
              <a:lnSpc>
                <a:spcPct val="120000"/>
              </a:lnSpc>
            </a:pPr>
            <a:r>
              <a:rPr lang="en-US" sz="2000" dirty="0" smtClean="0"/>
              <a:t>STARS training and resources </a:t>
            </a:r>
          </a:p>
          <a:p>
            <a:pPr lvl="1">
              <a:lnSpc>
                <a:spcPct val="120000"/>
              </a:lnSpc>
            </a:pPr>
            <a:r>
              <a:rPr lang="en-US" sz="1800" dirty="0" smtClean="0"/>
              <a:t>See the first link under “Need Help with STARS?” on the STARS Landing Page: </a:t>
            </a:r>
            <a:r>
              <a:rPr lang="en-US" sz="1800" dirty="0" smtClean="0">
                <a:hlinkClick r:id="rId4"/>
              </a:rPr>
              <a:t>https://STARS.ACL.gov</a:t>
            </a:r>
            <a:r>
              <a:rPr lang="en-US" sz="1800" dirty="0" smtClean="0"/>
              <a:t> </a:t>
            </a:r>
          </a:p>
          <a:p>
            <a:pPr>
              <a:lnSpc>
                <a:spcPct val="120000"/>
              </a:lnSpc>
            </a:pPr>
            <a:r>
              <a:rPr lang="en-US" sz="2000" dirty="0" smtClean="0"/>
              <a:t>SIRS training and resources </a:t>
            </a:r>
          </a:p>
          <a:p>
            <a:pPr lvl="1">
              <a:lnSpc>
                <a:spcPct val="120000"/>
              </a:lnSpc>
            </a:pPr>
            <a:r>
              <a:rPr lang="en-US" sz="1800" dirty="0" smtClean="0"/>
              <a:t>Search the SMP Resource Library for keyword “SIRS”: </a:t>
            </a:r>
            <a:r>
              <a:rPr lang="en-US" sz="1800" dirty="0" smtClean="0">
                <a:hlinkClick r:id="rId5"/>
              </a:rPr>
              <a:t>https://www.smpresource.org/Login.aspx</a:t>
            </a:r>
            <a:endParaRPr lang="en-US" sz="1800" dirty="0"/>
          </a:p>
        </p:txBody>
      </p:sp>
      <p:sp>
        <p:nvSpPr>
          <p:cNvPr id="4" name="Slide Number Placeholder 3"/>
          <p:cNvSpPr>
            <a:spLocks noGrp="1"/>
          </p:cNvSpPr>
          <p:nvPr>
            <p:ph type="sldNum" sz="quarter" idx="12"/>
          </p:nvPr>
        </p:nvSpPr>
        <p:spPr>
          <a:xfrm>
            <a:off x="3505200" y="6356350"/>
            <a:ext cx="2133600" cy="365125"/>
          </a:xfrm>
        </p:spPr>
        <p:txBody>
          <a:bodyPr/>
          <a:lstStyle/>
          <a:p>
            <a:fld id="{2488A10A-9B20-4F75-A3AE-6C8D10CF676F}" type="slidenum">
              <a:rPr lang="en-US" smtClean="0"/>
              <a:pPr/>
              <a:t>35</a:t>
            </a:fld>
            <a:endParaRPr lang="en-US" dirty="0"/>
          </a:p>
        </p:txBody>
      </p:sp>
    </p:spTree>
    <p:custDataLst>
      <p:tags r:id="rId1"/>
    </p:custDataLst>
    <p:extLst>
      <p:ext uri="{BB962C8B-B14F-4D97-AF65-F5344CB8AC3E}">
        <p14:creationId xmlns:p14="http://schemas.microsoft.com/office/powerpoint/2010/main" val="2028534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STARS Technical Assistance</a:t>
            </a:r>
          </a:p>
        </p:txBody>
      </p:sp>
      <p:sp>
        <p:nvSpPr>
          <p:cNvPr id="6" name="Content Placeholder 5"/>
          <p:cNvSpPr>
            <a:spLocks noGrp="1"/>
          </p:cNvSpPr>
          <p:nvPr>
            <p:ph idx="1"/>
          </p:nvPr>
        </p:nvSpPr>
        <p:spPr>
          <a:xfrm>
            <a:off x="685800" y="1600201"/>
            <a:ext cx="8001000" cy="3886200"/>
          </a:xfrm>
        </p:spPr>
        <p:txBody>
          <a:bodyPr>
            <a:normAutofit/>
          </a:bodyPr>
          <a:lstStyle/>
          <a:p>
            <a:pPr lvl="0"/>
            <a:r>
              <a:rPr lang="en-US" sz="2400" dirty="0" smtClean="0"/>
              <a:t>For STARS technical assistance, contact the STARS help desk at Booz Allen Hamilton:</a:t>
            </a:r>
          </a:p>
          <a:p>
            <a:pPr lvl="1"/>
            <a:r>
              <a:rPr lang="en-US" sz="2400" dirty="0" smtClean="0">
                <a:hlinkClick r:id="rId4"/>
              </a:rPr>
              <a:t>boozallenstarshelpdesk@bah.com</a:t>
            </a:r>
            <a:r>
              <a:rPr lang="en-US" sz="2400" dirty="0" smtClean="0"/>
              <a:t> or 703-377-4424</a:t>
            </a:r>
          </a:p>
          <a:p>
            <a:r>
              <a:rPr lang="en-US" sz="2400" dirty="0" smtClean="0"/>
              <a:t>For questions about job aids and other STARS support resources, contact the SHIP TA Center </a:t>
            </a:r>
          </a:p>
          <a:p>
            <a:pPr lvl="1"/>
            <a:r>
              <a:rPr lang="en-US" sz="2400" dirty="0" smtClean="0">
                <a:hlinkClick r:id="rId5"/>
              </a:rPr>
              <a:t>stars@shiptacenter.org</a:t>
            </a:r>
            <a:r>
              <a:rPr lang="en-US" sz="2400" dirty="0" smtClean="0"/>
              <a:t> or 877-839-2675</a:t>
            </a:r>
          </a:p>
        </p:txBody>
      </p:sp>
      <p:sp>
        <p:nvSpPr>
          <p:cNvPr id="2" name="Slide Number Placeholder 1"/>
          <p:cNvSpPr>
            <a:spLocks noGrp="1"/>
          </p:cNvSpPr>
          <p:nvPr>
            <p:ph type="sldNum" sz="quarter" idx="12"/>
          </p:nvPr>
        </p:nvSpPr>
        <p:spPr/>
        <p:txBody>
          <a:bodyPr/>
          <a:lstStyle/>
          <a:p>
            <a:fld id="{7AA28999-D008-419E-9628-EE1C64F81F4C}" type="slidenum">
              <a:rPr lang="en-US" smtClean="0"/>
              <a:pPr/>
              <a:t>36</a:t>
            </a:fld>
            <a:endParaRPr lang="en-US" dirty="0"/>
          </a:p>
        </p:txBody>
      </p:sp>
    </p:spTree>
    <p:custDataLst>
      <p:tags r:id="rId1"/>
    </p:custDataLst>
    <p:extLst>
      <p:ext uri="{BB962C8B-B14F-4D97-AF65-F5344CB8AC3E}">
        <p14:creationId xmlns:p14="http://schemas.microsoft.com/office/powerpoint/2010/main" val="4163548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normAutofit/>
          </a:bodyPr>
          <a:lstStyle/>
          <a:p>
            <a:r>
              <a:rPr lang="en-US" sz="4000" dirty="0"/>
              <a:t>SIRS Technical Assistance</a:t>
            </a:r>
          </a:p>
        </p:txBody>
      </p:sp>
      <p:sp>
        <p:nvSpPr>
          <p:cNvPr id="8" name="Slide Number Placeholder 4"/>
          <p:cNvSpPr>
            <a:spLocks noGrp="1"/>
          </p:cNvSpPr>
          <p:nvPr>
            <p:ph type="sldNum" sz="quarter" idx="12"/>
          </p:nvPr>
        </p:nvSpPr>
        <p:spPr/>
        <p:txBody>
          <a:bodyPr/>
          <a:lstStyle/>
          <a:p>
            <a:fld id="{783E3372-9A1D-4D40-BCE1-ACACE902CCD1}" type="slidenum">
              <a:rPr lang="en-US" smtClean="0"/>
              <a:pPr/>
              <a:t>37</a:t>
            </a:fld>
            <a:endParaRPr lang="en-US" dirty="0"/>
          </a:p>
        </p:txBody>
      </p:sp>
      <p:sp>
        <p:nvSpPr>
          <p:cNvPr id="2" name="Rectangle 1"/>
          <p:cNvSpPr/>
          <p:nvPr/>
        </p:nvSpPr>
        <p:spPr>
          <a:xfrm>
            <a:off x="457200" y="1524000"/>
            <a:ext cx="8534400" cy="2773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indent="-228600" fontAlgn="base">
              <a:spcBef>
                <a:spcPct val="20000"/>
              </a:spcBef>
              <a:spcAft>
                <a:spcPct val="0"/>
              </a:spcAft>
              <a:buClr>
                <a:schemeClr val="tx2"/>
              </a:buClr>
              <a:buFont typeface="Arial" pitchFamily="34" charset="0"/>
              <a:buChar char="•"/>
            </a:pPr>
            <a:r>
              <a:rPr lang="en-US" sz="2400" dirty="0"/>
              <a:t>For help using SIRS, contact Sara Lauer at the SMP Resource Center </a:t>
            </a:r>
          </a:p>
          <a:p>
            <a:pPr marL="557213" lvl="1" indent="-214313" defTabSz="342900" fontAlgn="base">
              <a:spcBef>
                <a:spcPct val="20000"/>
              </a:spcBef>
              <a:spcAft>
                <a:spcPct val="0"/>
              </a:spcAft>
              <a:buFont typeface="Arial" pitchFamily="34" charset="0"/>
              <a:buChar char="–"/>
            </a:pPr>
            <a:r>
              <a:rPr lang="en-US" sz="2400" dirty="0" smtClean="0">
                <a:hlinkClick r:id="rId4"/>
              </a:rPr>
              <a:t>SIRS@smpresource.org</a:t>
            </a:r>
            <a:r>
              <a:rPr lang="en-US" sz="2400" dirty="0" smtClean="0"/>
              <a:t> or </a:t>
            </a:r>
            <a:r>
              <a:rPr lang="en-US" sz="2400" dirty="0" smtClean="0">
                <a:hlinkClick r:id="rId5"/>
              </a:rPr>
              <a:t>slauer@smpresource.org</a:t>
            </a:r>
            <a:r>
              <a:rPr lang="en-US" sz="2400" dirty="0" smtClean="0"/>
              <a:t> </a:t>
            </a:r>
            <a:endParaRPr lang="en-US" sz="2400" dirty="0"/>
          </a:p>
          <a:p>
            <a:pPr marL="228600" indent="-228600" fontAlgn="base">
              <a:spcBef>
                <a:spcPct val="20000"/>
              </a:spcBef>
              <a:spcAft>
                <a:spcPct val="0"/>
              </a:spcAft>
              <a:buClr>
                <a:schemeClr val="tx2"/>
              </a:buClr>
              <a:buFont typeface="Arial" pitchFamily="34" charset="0"/>
              <a:buChar char="•"/>
            </a:pPr>
            <a:r>
              <a:rPr lang="en-US" sz="2400" dirty="0"/>
              <a:t>For SIRS technical issues and password reset assistance, contact the SIRS help desk at Booz Allen Hamilton</a:t>
            </a:r>
          </a:p>
          <a:p>
            <a:pPr marL="557213" lvl="1" indent="-214313" defTabSz="342900" fontAlgn="base">
              <a:spcBef>
                <a:spcPct val="20000"/>
              </a:spcBef>
              <a:spcAft>
                <a:spcPct val="0"/>
              </a:spcAft>
              <a:buFont typeface="Arial" pitchFamily="34" charset="0"/>
              <a:buChar char="–"/>
            </a:pPr>
            <a:r>
              <a:rPr lang="en-US" sz="2400" dirty="0" smtClean="0">
                <a:hlinkClick r:id="rId6"/>
              </a:rPr>
              <a:t>BoozAllenSIRSHelpDesk@bah.com</a:t>
            </a:r>
            <a:r>
              <a:rPr lang="en-US" sz="2400" dirty="0" smtClean="0"/>
              <a:t> or (703) 377-4411</a:t>
            </a:r>
            <a:endParaRPr lang="en-US" sz="2400" dirty="0"/>
          </a:p>
        </p:txBody>
      </p:sp>
    </p:spTree>
    <p:custDataLst>
      <p:tags r:id="rId1"/>
    </p:custDataLst>
    <p:extLst>
      <p:ext uri="{BB962C8B-B14F-4D97-AF65-F5344CB8AC3E}">
        <p14:creationId xmlns:p14="http://schemas.microsoft.com/office/powerpoint/2010/main" val="2297185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AA28999-D008-419E-9628-EE1C64F81F4C}" type="slidenum">
              <a:rPr lang="en-US" smtClean="0"/>
              <a:pPr/>
              <a:t>38</a:t>
            </a:fld>
            <a:endParaRPr lang="en-US" dirty="0"/>
          </a:p>
        </p:txBody>
      </p:sp>
      <p:sp>
        <p:nvSpPr>
          <p:cNvPr id="2" name="TextBox 1"/>
          <p:cNvSpPr txBox="1"/>
          <p:nvPr/>
        </p:nvSpPr>
        <p:spPr>
          <a:xfrm>
            <a:off x="1981200" y="2209800"/>
            <a:ext cx="5181600" cy="923330"/>
          </a:xfrm>
          <a:prstGeom prst="rect">
            <a:avLst/>
          </a:prstGeom>
          <a:noFill/>
        </p:spPr>
        <p:txBody>
          <a:bodyPr wrap="square" rtlCol="0">
            <a:spAutoFit/>
          </a:bodyPr>
          <a:lstStyle/>
          <a:p>
            <a:pPr algn="ctr"/>
            <a:r>
              <a:rPr lang="en-US" sz="5400" dirty="0" smtClean="0">
                <a:solidFill>
                  <a:schemeClr val="bg1"/>
                </a:solidFill>
              </a:rPr>
              <a:t>Questions?</a:t>
            </a:r>
            <a:endParaRPr lang="en-US" sz="5400" dirty="0">
              <a:solidFill>
                <a:schemeClr val="bg1"/>
              </a:solidFill>
            </a:endParaRPr>
          </a:p>
        </p:txBody>
      </p:sp>
      <p:sp>
        <p:nvSpPr>
          <p:cNvPr id="5" name="Rectangle 4"/>
          <p:cNvSpPr/>
          <p:nvPr/>
        </p:nvSpPr>
        <p:spPr>
          <a:xfrm>
            <a:off x="914400" y="4876800"/>
            <a:ext cx="7543800" cy="584775"/>
          </a:xfrm>
          <a:prstGeom prst="rect">
            <a:avLst/>
          </a:prstGeom>
          <a:solidFill>
            <a:schemeClr val="bg1"/>
          </a:solidFill>
        </p:spPr>
        <p:txBody>
          <a:bodyPr wrap="square">
            <a:spAutoFit/>
          </a:bodyPr>
          <a:lstStyle/>
          <a:p>
            <a:pPr algn="ctr"/>
            <a:r>
              <a:rPr lang="en-US" sz="1600" i="1" dirty="0">
                <a:solidFill>
                  <a:prstClr val="black"/>
                </a:solidFill>
              </a:rPr>
              <a:t>The production of this webinar was supported by grant numbers 90SATC0001 and 90MPRC0001 from the Administration for Community Living (ACL). </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6667" t="16667" r="19999" b="30556"/>
          <a:stretch/>
        </p:blipFill>
        <p:spPr>
          <a:xfrm>
            <a:off x="1654108" y="5851225"/>
            <a:ext cx="1668379" cy="990600"/>
          </a:xfrm>
          <a:prstGeom prst="rect">
            <a:avLst/>
          </a:prstGeom>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50" y="5851225"/>
            <a:ext cx="1435457" cy="1006775"/>
          </a:xfrm>
          <a:prstGeom prst="rect">
            <a:avLst/>
          </a:prstGeom>
        </p:spPr>
      </p:pic>
    </p:spTree>
    <p:custDataLst>
      <p:tags r:id="rId1"/>
    </p:custDataLst>
    <p:extLst>
      <p:ext uri="{BB962C8B-B14F-4D97-AF65-F5344CB8AC3E}">
        <p14:creationId xmlns:p14="http://schemas.microsoft.com/office/powerpoint/2010/main" val="3605404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143000" y="990600"/>
            <a:ext cx="5249972" cy="4953000"/>
          </a:xfrm>
          <a:prstGeom prst="rect">
            <a:avLst/>
          </a:prstGeom>
          <a:no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b="1" kern="1200">
                <a:solidFill>
                  <a:srgbClr val="00286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itchFamily="34" charset="0"/>
              <a:buAutoNum type="arabicParenR"/>
            </a:pPr>
            <a:r>
              <a:rPr lang="en-US" sz="2200" b="0" dirty="0">
                <a:solidFill>
                  <a:schemeClr val="tx1"/>
                </a:solidFill>
                <a:latin typeface="Calibri" panose="020F0502020204030204" pitchFamily="34" charset="0"/>
              </a:rPr>
              <a:t>The </a:t>
            </a:r>
            <a:r>
              <a:rPr lang="en-US" sz="2200" dirty="0">
                <a:solidFill>
                  <a:schemeClr val="tx1"/>
                </a:solidFill>
                <a:latin typeface="Calibri" panose="020F0502020204030204" pitchFamily="34" charset="0"/>
              </a:rPr>
              <a:t>view icon </a:t>
            </a:r>
            <a:r>
              <a:rPr lang="en-US" sz="2200" b="0" dirty="0">
                <a:solidFill>
                  <a:schemeClr val="tx1"/>
                </a:solidFill>
                <a:latin typeface="Calibri" panose="020F0502020204030204" pitchFamily="34" charset="0"/>
              </a:rPr>
              <a:t>in the upper right corner changes your view in WebEx.</a:t>
            </a:r>
          </a:p>
          <a:p>
            <a:pPr marL="857250" lvl="1" indent="-457200">
              <a:buSzPct val="125000"/>
              <a:buFont typeface="Arial" panose="020B0604020202020204" pitchFamily="34" charset="0"/>
              <a:buChar char="•"/>
            </a:pPr>
            <a:r>
              <a:rPr lang="en-US" sz="1900" b="1" dirty="0">
                <a:latin typeface="Calibri" panose="020F0502020204030204" pitchFamily="34" charset="0"/>
              </a:rPr>
              <a:t>Tip:</a:t>
            </a:r>
            <a:r>
              <a:rPr lang="en-US" sz="1900" dirty="0">
                <a:latin typeface="Calibri" panose="020F0502020204030204" pitchFamily="34" charset="0"/>
              </a:rPr>
              <a:t> Select the middle option so you can see who’s speaking</a:t>
            </a:r>
            <a:r>
              <a:rPr lang="en-US" sz="1900" dirty="0" smtClean="0">
                <a:latin typeface="Calibri" panose="020F0502020204030204" pitchFamily="34" charset="0"/>
              </a:rPr>
              <a:t>!</a:t>
            </a:r>
            <a:endParaRPr lang="en-US" sz="1900" b="0" dirty="0" smtClean="0">
              <a:solidFill>
                <a:schemeClr val="tx1"/>
              </a:solidFill>
              <a:latin typeface="Calibri" panose="020F0502020204030204" pitchFamily="34" charset="0"/>
            </a:endParaRPr>
          </a:p>
          <a:p>
            <a:pPr marL="457200" indent="-457200">
              <a:buFont typeface="Arial" pitchFamily="34" charset="0"/>
              <a:buAutoNum type="arabicParenR"/>
            </a:pPr>
            <a:r>
              <a:rPr lang="en-US" sz="2200" b="0" dirty="0" smtClean="0">
                <a:solidFill>
                  <a:schemeClr val="tx1"/>
                </a:solidFill>
                <a:latin typeface="Calibri" panose="020F0502020204030204" pitchFamily="34" charset="0"/>
              </a:rPr>
              <a:t>The </a:t>
            </a:r>
            <a:r>
              <a:rPr lang="en-US" sz="2200" dirty="0">
                <a:solidFill>
                  <a:schemeClr val="tx1"/>
                </a:solidFill>
                <a:latin typeface="Calibri" panose="020F0502020204030204" pitchFamily="34" charset="0"/>
              </a:rPr>
              <a:t>toolbar </a:t>
            </a:r>
            <a:r>
              <a:rPr lang="en-US" sz="2200" b="0" dirty="0">
                <a:solidFill>
                  <a:schemeClr val="tx1"/>
                </a:solidFill>
                <a:latin typeface="Calibri" panose="020F0502020204030204" pitchFamily="34" charset="0"/>
              </a:rPr>
              <a:t>on the left side of the screen allows you to zoom in and out to show a closer or farther out view of the PowerPoint presentation.</a:t>
            </a:r>
          </a:p>
          <a:p>
            <a:pPr marL="457200" indent="-457200">
              <a:buFont typeface="Arial" pitchFamily="34" charset="0"/>
              <a:buAutoNum type="arabicParenR"/>
            </a:pPr>
            <a:r>
              <a:rPr lang="en-US" sz="2200" b="0" dirty="0" smtClean="0">
                <a:solidFill>
                  <a:schemeClr val="tx1"/>
                </a:solidFill>
                <a:latin typeface="Calibri" panose="020F0502020204030204" pitchFamily="34" charset="0"/>
              </a:rPr>
              <a:t>The </a:t>
            </a:r>
            <a:r>
              <a:rPr lang="en-US" sz="2200" dirty="0">
                <a:solidFill>
                  <a:schemeClr val="tx1"/>
                </a:solidFill>
                <a:latin typeface="Calibri" panose="020F0502020204030204" pitchFamily="34" charset="0"/>
              </a:rPr>
              <a:t>menu</a:t>
            </a:r>
            <a:r>
              <a:rPr lang="en-US" sz="2200" b="0" dirty="0">
                <a:solidFill>
                  <a:schemeClr val="tx1"/>
                </a:solidFill>
                <a:latin typeface="Calibri" panose="020F0502020204030204" pitchFamily="34" charset="0"/>
              </a:rPr>
              <a:t> at the bottom allows you to mute your line, open the participants and chat panels, and leave the event. </a:t>
            </a:r>
          </a:p>
          <a:p>
            <a:pPr marL="457200" indent="-457200">
              <a:buFont typeface="Arial" pitchFamily="34" charset="0"/>
              <a:buAutoNum type="arabicParenR"/>
            </a:pPr>
            <a:r>
              <a:rPr lang="en-US" sz="2200" b="0" dirty="0" smtClean="0">
                <a:solidFill>
                  <a:schemeClr val="tx1"/>
                </a:solidFill>
                <a:latin typeface="Calibri" panose="020F0502020204030204" pitchFamily="34" charset="0"/>
              </a:rPr>
              <a:t>The </a:t>
            </a:r>
            <a:r>
              <a:rPr lang="en-US" sz="2200" dirty="0" smtClean="0">
                <a:solidFill>
                  <a:schemeClr val="tx1"/>
                </a:solidFill>
                <a:latin typeface="Calibri" panose="020F0502020204030204" pitchFamily="34" charset="0"/>
              </a:rPr>
              <a:t>panels </a:t>
            </a:r>
            <a:r>
              <a:rPr lang="en-US" sz="2200" b="0" dirty="0" smtClean="0">
                <a:solidFill>
                  <a:schemeClr val="tx1"/>
                </a:solidFill>
                <a:latin typeface="Calibri" panose="020F0502020204030204" pitchFamily="34" charset="0"/>
              </a:rPr>
              <a:t>on the right show participant information, chat, and polling (when in use). Use </a:t>
            </a:r>
            <a:r>
              <a:rPr lang="en-US" sz="2200" b="0" dirty="0">
                <a:solidFill>
                  <a:schemeClr val="tx1"/>
                </a:solidFill>
                <a:latin typeface="Calibri" panose="020F0502020204030204" pitchFamily="34" charset="0"/>
              </a:rPr>
              <a:t>the arrow and x to open and close </a:t>
            </a:r>
            <a:r>
              <a:rPr lang="en-US" sz="2200" b="0" dirty="0" smtClean="0">
                <a:solidFill>
                  <a:schemeClr val="tx1"/>
                </a:solidFill>
                <a:latin typeface="Calibri" panose="020F0502020204030204" pitchFamily="34" charset="0"/>
              </a:rPr>
              <a:t>the panels.</a:t>
            </a:r>
          </a:p>
          <a:p>
            <a:pPr marL="1257300" lvl="2" indent="-457200">
              <a:buFont typeface="Arial" panose="020B0604020202020204" pitchFamily="34" charset="0"/>
              <a:buChar char="•"/>
            </a:pPr>
            <a:r>
              <a:rPr lang="en-US" sz="1900" b="1" dirty="0" smtClean="0">
                <a:latin typeface="Calibri" panose="020F0502020204030204" pitchFamily="34" charset="0"/>
              </a:rPr>
              <a:t>Tip:</a:t>
            </a:r>
            <a:r>
              <a:rPr lang="en-US" sz="1900" dirty="0" smtClean="0">
                <a:latin typeface="Calibri" panose="020F0502020204030204" pitchFamily="34" charset="0"/>
              </a:rPr>
              <a:t> To raise your hand, open the participant panel and click the hand icon in the lower right corner.</a:t>
            </a:r>
            <a:endParaRPr lang="en-US" sz="1900" b="0" dirty="0" smtClean="0">
              <a:solidFill>
                <a:schemeClr val="tx1"/>
              </a:solidFill>
              <a:latin typeface="Calibri" panose="020F0502020204030204" pitchFamily="34" charset="0"/>
            </a:endParaRPr>
          </a:p>
        </p:txBody>
      </p:sp>
      <p:grpSp>
        <p:nvGrpSpPr>
          <p:cNvPr id="28" name="Group 27"/>
          <p:cNvGrpSpPr/>
          <p:nvPr/>
        </p:nvGrpSpPr>
        <p:grpSpPr>
          <a:xfrm>
            <a:off x="6989143" y="4276117"/>
            <a:ext cx="2019961" cy="976446"/>
            <a:chOff x="3952356" y="3849665"/>
            <a:chExt cx="2965774" cy="1433651"/>
          </a:xfrm>
        </p:grpSpPr>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r="65193"/>
            <a:stretch/>
          </p:blipFill>
          <p:spPr>
            <a:xfrm>
              <a:off x="3952356" y="3849665"/>
              <a:ext cx="1752600" cy="1408135"/>
            </a:xfrm>
            <a:prstGeom prst="rect">
              <a:avLst/>
            </a:prstGeom>
            <a:ln>
              <a:no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5668"/>
            <a:stretch/>
          </p:blipFill>
          <p:spPr>
            <a:xfrm>
              <a:off x="5692981" y="3849665"/>
              <a:ext cx="1225149" cy="1408135"/>
            </a:xfrm>
            <a:prstGeom prst="rect">
              <a:avLst/>
            </a:prstGeom>
            <a:ln>
              <a:noFill/>
            </a:ln>
          </p:spPr>
        </p:pic>
        <p:sp>
          <p:nvSpPr>
            <p:cNvPr id="12" name="Rectangle 11"/>
            <p:cNvSpPr/>
            <p:nvPr/>
          </p:nvSpPr>
          <p:spPr>
            <a:xfrm>
              <a:off x="3962400" y="3849665"/>
              <a:ext cx="340714" cy="1408135"/>
            </a:xfrm>
            <a:prstGeom prst="rect">
              <a:avLst/>
            </a:prstGeom>
            <a:noFill/>
            <a:ln w="50800">
              <a:solidFill>
                <a:srgbClr val="449A54"/>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6554575" y="3875181"/>
              <a:ext cx="363555" cy="1408135"/>
            </a:xfrm>
            <a:prstGeom prst="rect">
              <a:avLst/>
            </a:prstGeom>
            <a:noFill/>
            <a:ln w="50800">
              <a:solidFill>
                <a:srgbClr val="449A54"/>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7" name="Picture 16"/>
          <p:cNvPicPr>
            <a:picLocks noChangeAspect="1"/>
          </p:cNvPicPr>
          <p:nvPr/>
        </p:nvPicPr>
        <p:blipFill>
          <a:blip r:embed="rId5"/>
          <a:stretch>
            <a:fillRect/>
          </a:stretch>
        </p:blipFill>
        <p:spPr>
          <a:xfrm>
            <a:off x="7102753" y="1048282"/>
            <a:ext cx="1906351" cy="657466"/>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9570" y="5740801"/>
            <a:ext cx="2834868" cy="583006"/>
          </a:xfrm>
          <a:prstGeom prst="rect">
            <a:avLst/>
          </a:prstGeom>
        </p:spPr>
      </p:pic>
      <p:pic>
        <p:nvPicPr>
          <p:cNvPr id="3" name="Picture 2"/>
          <p:cNvPicPr>
            <a:picLocks noChangeAspect="1"/>
          </p:cNvPicPr>
          <p:nvPr/>
        </p:nvPicPr>
        <p:blipFill>
          <a:blip r:embed="rId7"/>
          <a:stretch>
            <a:fillRect/>
          </a:stretch>
        </p:blipFill>
        <p:spPr>
          <a:xfrm>
            <a:off x="616912" y="1010132"/>
            <a:ext cx="438095" cy="3342857"/>
          </a:xfrm>
          <a:prstGeom prst="rect">
            <a:avLst/>
          </a:prstGeom>
          <a:ln>
            <a:solidFill>
              <a:schemeClr val="bg1">
                <a:lumMod val="50000"/>
              </a:schemeClr>
            </a:solidFill>
          </a:ln>
        </p:spPr>
      </p:pic>
      <p:sp>
        <p:nvSpPr>
          <p:cNvPr id="7" name="Rectangle 6"/>
          <p:cNvSpPr/>
          <p:nvPr/>
        </p:nvSpPr>
        <p:spPr>
          <a:xfrm>
            <a:off x="585965" y="2800220"/>
            <a:ext cx="464050" cy="914400"/>
          </a:xfrm>
          <a:prstGeom prst="rect">
            <a:avLst/>
          </a:prstGeom>
          <a:noFill/>
          <a:ln w="38100">
            <a:solidFill>
              <a:srgbClr val="449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1" y="182433"/>
            <a:ext cx="9175831" cy="737816"/>
          </a:xfrm>
          <a:prstGeom prst="rect">
            <a:avLst/>
          </a:prstGeom>
        </p:spPr>
        <p:txBody>
          <a:bodyPr vert="horz" lIns="91440" tIns="45720" rIns="91440" bIns="45720" rtlCol="0" anchor="ctr">
            <a:noAutofit/>
          </a:bodyPr>
          <a:lstStyle>
            <a:lvl1pPr algn="ctr">
              <a:spcBef>
                <a:spcPct val="0"/>
              </a:spcBef>
              <a:buNone/>
              <a:defRPr sz="3600" b="1">
                <a:solidFill>
                  <a:schemeClr val="tx2"/>
                </a:solidFill>
                <a:latin typeface="+mj-lt"/>
                <a:ea typeface="+mj-ea"/>
                <a:cs typeface="+mj-cs"/>
              </a:defRPr>
            </a:lvl1pPr>
          </a:lstStyle>
          <a:p>
            <a:r>
              <a:rPr lang="en-US" sz="4400" b="0" dirty="0"/>
              <a:t>WebEx functionality</a:t>
            </a: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b="61662"/>
          <a:stretch/>
        </p:blipFill>
        <p:spPr>
          <a:xfrm>
            <a:off x="7096897" y="2101267"/>
            <a:ext cx="1922633" cy="1075856"/>
          </a:xfrm>
          <a:prstGeom prst="rect">
            <a:avLst/>
          </a:prstGeom>
          <a:ln>
            <a:solidFill>
              <a:schemeClr val="bg1">
                <a:lumMod val="50000"/>
              </a:schemeClr>
            </a:solidFill>
          </a:ln>
        </p:spPr>
      </p:pic>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6988" t="17971" r="44104"/>
          <a:stretch/>
        </p:blipFill>
        <p:spPr>
          <a:xfrm>
            <a:off x="1752600" y="4953000"/>
            <a:ext cx="664116" cy="533400"/>
          </a:xfrm>
          <a:prstGeom prst="rect">
            <a:avLst/>
          </a:prstGeom>
        </p:spPr>
      </p:pic>
      <p:sp>
        <p:nvSpPr>
          <p:cNvPr id="5" name="Oval 4"/>
          <p:cNvSpPr/>
          <p:nvPr/>
        </p:nvSpPr>
        <p:spPr>
          <a:xfrm>
            <a:off x="6477000" y="1143000"/>
            <a:ext cx="506177" cy="4572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1</a:t>
            </a:r>
            <a:endParaRPr lang="en-US" sz="2400" b="1" dirty="0"/>
          </a:p>
        </p:txBody>
      </p:sp>
      <p:sp>
        <p:nvSpPr>
          <p:cNvPr id="20" name="Oval 19"/>
          <p:cNvSpPr/>
          <p:nvPr/>
        </p:nvSpPr>
        <p:spPr>
          <a:xfrm>
            <a:off x="22742" y="1048282"/>
            <a:ext cx="506177" cy="4572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2</a:t>
            </a:r>
          </a:p>
        </p:txBody>
      </p:sp>
      <p:sp>
        <p:nvSpPr>
          <p:cNvPr id="22" name="Oval 21"/>
          <p:cNvSpPr/>
          <p:nvPr/>
        </p:nvSpPr>
        <p:spPr>
          <a:xfrm>
            <a:off x="2084658" y="5753100"/>
            <a:ext cx="506177" cy="4572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3</a:t>
            </a:r>
          </a:p>
        </p:txBody>
      </p:sp>
      <p:sp>
        <p:nvSpPr>
          <p:cNvPr id="29" name="Oval 28"/>
          <p:cNvSpPr/>
          <p:nvPr/>
        </p:nvSpPr>
        <p:spPr>
          <a:xfrm>
            <a:off x="6524553" y="3743222"/>
            <a:ext cx="506177" cy="4572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4</a:t>
            </a:r>
            <a:endParaRPr lang="en-US" sz="2400" b="1" dirty="0"/>
          </a:p>
        </p:txBody>
      </p:sp>
      <p:sp>
        <p:nvSpPr>
          <p:cNvPr id="8" name="Oval 7"/>
          <p:cNvSpPr/>
          <p:nvPr/>
        </p:nvSpPr>
        <p:spPr>
          <a:xfrm>
            <a:off x="7780123" y="1066800"/>
            <a:ext cx="601877" cy="569728"/>
          </a:xfrm>
          <a:prstGeom prst="ellipse">
            <a:avLst/>
          </a:prstGeom>
          <a:noFill/>
          <a:ln w="50800">
            <a:solidFill>
              <a:srgbClr val="449A54"/>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Down Arrow 8"/>
          <p:cNvSpPr/>
          <p:nvPr/>
        </p:nvSpPr>
        <p:spPr>
          <a:xfrm>
            <a:off x="7843070" y="1676400"/>
            <a:ext cx="417219" cy="504052"/>
          </a:xfrm>
          <a:prstGeom prst="downArrow">
            <a:avLst/>
          </a:prstGeom>
          <a:solidFill>
            <a:srgbClr val="449A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294967295"/>
          </p:nvPr>
        </p:nvSpPr>
        <p:spPr>
          <a:xfrm>
            <a:off x="4114800" y="6477000"/>
            <a:ext cx="838200" cy="324634"/>
          </a:xfrm>
          <a:prstGeom prst="rect">
            <a:avLst/>
          </a:prstGeom>
        </p:spPr>
        <p:txBody>
          <a:bodyPr/>
          <a:lstStyle/>
          <a:p>
            <a:pPr defTabSz="914400"/>
            <a:fld id="{B6F15528-21DE-4FAA-801E-634DDDAF4B2B}" type="slidenum">
              <a:rPr lang="en-US" smtClean="0">
                <a:solidFill>
                  <a:prstClr val="white"/>
                </a:solidFill>
              </a:rPr>
              <a:pPr defTabSz="914400"/>
              <a:t>39</a:t>
            </a:fld>
            <a:endParaRPr lang="en-US" dirty="0">
              <a:solidFill>
                <a:prstClr val="white"/>
              </a:solidFill>
            </a:endParaRPr>
          </a:p>
        </p:txBody>
      </p:sp>
    </p:spTree>
    <p:custDataLst>
      <p:tags r:id="rId1"/>
    </p:custDataLst>
    <p:extLst>
      <p:ext uri="{BB962C8B-B14F-4D97-AF65-F5344CB8AC3E}">
        <p14:creationId xmlns:p14="http://schemas.microsoft.com/office/powerpoint/2010/main" val="2353173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SIRS and STARS Updates</a:t>
            </a:r>
            <a:endParaRPr lang="en-US" sz="4000" dirty="0"/>
          </a:p>
        </p:txBody>
      </p:sp>
      <p:sp>
        <p:nvSpPr>
          <p:cNvPr id="3" name="Content Placeholder 2"/>
          <p:cNvSpPr>
            <a:spLocks noGrp="1"/>
          </p:cNvSpPr>
          <p:nvPr>
            <p:ph idx="1"/>
          </p:nvPr>
        </p:nvSpPr>
        <p:spPr/>
        <p:txBody>
          <a:bodyPr>
            <a:noAutofit/>
          </a:bodyPr>
          <a:lstStyle/>
          <a:p>
            <a:r>
              <a:rPr lang="en-US" sz="2400" dirty="0"/>
              <a:t>New .</a:t>
            </a:r>
            <a:r>
              <a:rPr lang="en-US" sz="2400" dirty="0" err="1"/>
              <a:t>gov</a:t>
            </a:r>
            <a:r>
              <a:rPr lang="en-US" sz="2400" dirty="0"/>
              <a:t> URLs for SIRS &amp; STARS Landing Pages</a:t>
            </a:r>
          </a:p>
          <a:p>
            <a:pPr lvl="1"/>
            <a:r>
              <a:rPr lang="en-US" sz="2400" dirty="0">
                <a:hlinkClick r:id="rId4"/>
              </a:rPr>
              <a:t>https://SIRS.ACL.gov</a:t>
            </a:r>
            <a:endParaRPr lang="en-US" sz="2400" dirty="0"/>
          </a:p>
          <a:p>
            <a:pPr lvl="1"/>
            <a:r>
              <a:rPr lang="en-US" sz="2400" dirty="0">
                <a:hlinkClick r:id="rId5"/>
              </a:rPr>
              <a:t>https://STARS.ACL.gov</a:t>
            </a:r>
            <a:r>
              <a:rPr lang="en-US" sz="2400" dirty="0"/>
              <a:t> </a:t>
            </a:r>
          </a:p>
          <a:p>
            <a:r>
              <a:rPr lang="en-US" sz="2400" dirty="0" smtClean="0"/>
              <a:t>Previous </a:t>
            </a:r>
            <a:r>
              <a:rPr lang="en-US" sz="2400" dirty="0"/>
              <a:t>issues with the Standard Search functionality have been resolved. </a:t>
            </a:r>
            <a:endParaRPr lang="en-US" sz="2400" dirty="0" smtClean="0"/>
          </a:p>
          <a:p>
            <a:r>
              <a:rPr lang="en-US" sz="2400" dirty="0" smtClean="0"/>
              <a:t>The </a:t>
            </a:r>
            <a:r>
              <a:rPr lang="en-US" sz="2400" dirty="0"/>
              <a:t>auto-generated passwords </a:t>
            </a:r>
            <a:r>
              <a:rPr lang="en-US" sz="2400" dirty="0" smtClean="0"/>
              <a:t>were </a:t>
            </a:r>
            <a:r>
              <a:rPr lang="en-US" sz="2400" dirty="0"/>
              <a:t>re-formatted to make them simpler, but still </a:t>
            </a:r>
            <a:r>
              <a:rPr lang="en-US" sz="2400" dirty="0" smtClean="0"/>
              <a:t>secure. </a:t>
            </a:r>
            <a:r>
              <a:rPr lang="en-US" sz="2400" dirty="0" smtClean="0">
                <a:solidFill>
                  <a:srgbClr val="C00000"/>
                </a:solidFill>
              </a:rPr>
              <a:t> </a:t>
            </a:r>
            <a:endParaRPr lang="en-US" sz="2400" dirty="0">
              <a:solidFill>
                <a:srgbClr val="C00000"/>
              </a:solidFill>
            </a:endParaRPr>
          </a:p>
        </p:txBody>
      </p:sp>
      <p:sp>
        <p:nvSpPr>
          <p:cNvPr id="4" name="Slide Number Placeholder 3"/>
          <p:cNvSpPr>
            <a:spLocks noGrp="1"/>
          </p:cNvSpPr>
          <p:nvPr>
            <p:ph type="sldNum" sz="quarter" idx="12"/>
          </p:nvPr>
        </p:nvSpPr>
        <p:spPr/>
        <p:txBody>
          <a:bodyPr/>
          <a:lstStyle/>
          <a:p>
            <a:fld id="{7AA28999-D008-419E-9628-EE1C64F81F4C}" type="slidenum">
              <a:rPr lang="en-US" smtClean="0"/>
              <a:pPr/>
              <a:t>4</a:t>
            </a:fld>
            <a:endParaRPr lang="en-US" dirty="0"/>
          </a:p>
        </p:txBody>
      </p:sp>
    </p:spTree>
    <p:custDataLst>
      <p:tags r:id="rId1"/>
    </p:custDataLst>
    <p:extLst>
      <p:ext uri="{BB962C8B-B14F-4D97-AF65-F5344CB8AC3E}">
        <p14:creationId xmlns:p14="http://schemas.microsoft.com/office/powerpoint/2010/main" val="2527476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SIRS Updates</a:t>
            </a:r>
            <a:endParaRPr lang="en-US" sz="4000" dirty="0"/>
          </a:p>
        </p:txBody>
      </p:sp>
      <p:sp>
        <p:nvSpPr>
          <p:cNvPr id="3" name="Content Placeholder 2"/>
          <p:cNvSpPr>
            <a:spLocks noGrp="1"/>
          </p:cNvSpPr>
          <p:nvPr>
            <p:ph idx="1"/>
          </p:nvPr>
        </p:nvSpPr>
        <p:spPr>
          <a:xfrm>
            <a:off x="457200" y="1600201"/>
            <a:ext cx="8229600" cy="3886200"/>
          </a:xfrm>
        </p:spPr>
        <p:txBody>
          <a:bodyPr>
            <a:normAutofit/>
          </a:bodyPr>
          <a:lstStyle/>
          <a:p>
            <a:r>
              <a:rPr lang="en-US" sz="2400" dirty="0"/>
              <a:t>The OIG Report has been updated so it now includes state-specific reports for every SMP grantee, including the 8 new SMP grantees and the former grantees for those states.</a:t>
            </a:r>
          </a:p>
          <a:p>
            <a:r>
              <a:rPr lang="en-US" sz="2400" dirty="0" smtClean="0"/>
              <a:t>For security purposes:</a:t>
            </a:r>
          </a:p>
          <a:p>
            <a:pPr lvl="1"/>
            <a:r>
              <a:rPr lang="en-US" sz="2400" dirty="0"/>
              <a:t>T</a:t>
            </a:r>
            <a:r>
              <a:rPr lang="en-US" sz="2400" dirty="0" smtClean="0"/>
              <a:t>he “assignments” </a:t>
            </a:r>
            <a:r>
              <a:rPr lang="en-US" sz="2400" dirty="0"/>
              <a:t>functionality </a:t>
            </a:r>
            <a:r>
              <a:rPr lang="en-US" sz="2400" dirty="0" smtClean="0"/>
              <a:t>is no longer available.</a:t>
            </a:r>
            <a:endParaRPr lang="en-US" sz="2400" dirty="0"/>
          </a:p>
          <a:p>
            <a:pPr lvl="1"/>
            <a:r>
              <a:rPr lang="en-US" sz="2400" dirty="0" smtClean="0"/>
              <a:t>eFile will no longer be available </a:t>
            </a:r>
            <a:r>
              <a:rPr lang="en-US" sz="2400" dirty="0"/>
              <a:t>effective </a:t>
            </a:r>
            <a:r>
              <a:rPr lang="en-US" sz="2400" dirty="0" smtClean="0"/>
              <a:t>January 1, 2019.</a:t>
            </a:r>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5</a:t>
            </a:fld>
            <a:endParaRPr lang="en-US" dirty="0"/>
          </a:p>
        </p:txBody>
      </p:sp>
    </p:spTree>
    <p:custDataLst>
      <p:tags r:id="rId1"/>
    </p:custDataLst>
    <p:extLst>
      <p:ext uri="{BB962C8B-B14F-4D97-AF65-F5344CB8AC3E}">
        <p14:creationId xmlns:p14="http://schemas.microsoft.com/office/powerpoint/2010/main" val="297891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SIRS Updates: New Look</a:t>
            </a:r>
            <a:endParaRPr lang="en-US" sz="4000" dirty="0"/>
          </a:p>
        </p:txBody>
      </p:sp>
      <p:sp>
        <p:nvSpPr>
          <p:cNvPr id="3" name="Content Placeholder 2"/>
          <p:cNvSpPr>
            <a:spLocks noGrp="1"/>
          </p:cNvSpPr>
          <p:nvPr>
            <p:ph idx="1"/>
          </p:nvPr>
        </p:nvSpPr>
        <p:spPr>
          <a:xfrm>
            <a:off x="600872" y="1386594"/>
            <a:ext cx="8466927" cy="2484435"/>
          </a:xfrm>
        </p:spPr>
        <p:txBody>
          <a:bodyPr>
            <a:normAutofit/>
          </a:bodyPr>
          <a:lstStyle/>
          <a:p>
            <a:r>
              <a:rPr lang="en-US" sz="2400" dirty="0" smtClean="0"/>
              <a:t>The “Administration” tab is no longer in view.</a:t>
            </a:r>
          </a:p>
          <a:p>
            <a:r>
              <a:rPr lang="en-US" sz="2400" dirty="0" smtClean="0"/>
              <a:t>The graphics on some pages have a slightly new look, e.g. top menu, Advanced Searches, and My Saved Searches.</a:t>
            </a:r>
          </a:p>
        </p:txBody>
      </p:sp>
      <p:sp>
        <p:nvSpPr>
          <p:cNvPr id="4" name="Slide Number Placeholder 3"/>
          <p:cNvSpPr>
            <a:spLocks noGrp="1"/>
          </p:cNvSpPr>
          <p:nvPr>
            <p:ph type="sldNum" sz="quarter" idx="12"/>
          </p:nvPr>
        </p:nvSpPr>
        <p:spPr/>
        <p:txBody>
          <a:bodyPr/>
          <a:lstStyle/>
          <a:p>
            <a:fld id="{7AA28999-D008-419E-9628-EE1C64F81F4C}" type="slidenum">
              <a:rPr lang="en-US" smtClean="0"/>
              <a:pPr/>
              <a:t>6</a:t>
            </a:fld>
            <a:endParaRPr lang="en-US" dirty="0"/>
          </a:p>
        </p:txBody>
      </p:sp>
      <p:pic>
        <p:nvPicPr>
          <p:cNvPr id="7" name="Picture 6"/>
          <p:cNvPicPr>
            <a:picLocks noChangeAspect="1"/>
          </p:cNvPicPr>
          <p:nvPr/>
        </p:nvPicPr>
        <p:blipFill>
          <a:blip r:embed="rId4"/>
          <a:stretch>
            <a:fillRect/>
          </a:stretch>
        </p:blipFill>
        <p:spPr>
          <a:xfrm>
            <a:off x="228600" y="2885204"/>
            <a:ext cx="5943600" cy="2106693"/>
          </a:xfrm>
          <a:prstGeom prst="rect">
            <a:avLst/>
          </a:prstGeom>
          <a:ln>
            <a:solidFill>
              <a:schemeClr val="bg1">
                <a:lumMod val="50000"/>
              </a:schemeClr>
            </a:solidFill>
          </a:ln>
        </p:spPr>
      </p:pic>
      <p:pic>
        <p:nvPicPr>
          <p:cNvPr id="8" name="Picture 7"/>
          <p:cNvPicPr>
            <a:picLocks noChangeAspect="1"/>
          </p:cNvPicPr>
          <p:nvPr/>
        </p:nvPicPr>
        <p:blipFill rotWithShape="1">
          <a:blip r:embed="rId5"/>
          <a:srcRect r="42872"/>
          <a:stretch/>
        </p:blipFill>
        <p:spPr>
          <a:xfrm>
            <a:off x="6429951" y="2885204"/>
            <a:ext cx="2623737" cy="2094296"/>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67018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SIRS Updates: Interactions</a:t>
            </a:r>
            <a:endParaRPr lang="en-US" sz="4000" dirty="0"/>
          </a:p>
        </p:txBody>
      </p:sp>
      <p:sp>
        <p:nvSpPr>
          <p:cNvPr id="3" name="Content Placeholder 2"/>
          <p:cNvSpPr>
            <a:spLocks noGrp="1"/>
          </p:cNvSpPr>
          <p:nvPr>
            <p:ph idx="1"/>
          </p:nvPr>
        </p:nvSpPr>
        <p:spPr>
          <a:xfrm>
            <a:off x="381000" y="1143000"/>
            <a:ext cx="8588022" cy="2739126"/>
          </a:xfrm>
        </p:spPr>
        <p:txBody>
          <a:bodyPr>
            <a:noAutofit/>
          </a:bodyPr>
          <a:lstStyle/>
          <a:p>
            <a:r>
              <a:rPr lang="en-US" sz="2400" dirty="0" smtClean="0"/>
              <a:t>All Interactions</a:t>
            </a:r>
          </a:p>
          <a:p>
            <a:pPr lvl="1"/>
            <a:r>
              <a:rPr lang="en-US" sz="2400" dirty="0" smtClean="0"/>
              <a:t>The </a:t>
            </a:r>
            <a:r>
              <a:rPr lang="en-US" sz="2400" dirty="0"/>
              <a:t>‘Session Conducted By’ drop down was restructured so it only includes </a:t>
            </a:r>
            <a:r>
              <a:rPr lang="en-US" sz="2400" dirty="0" smtClean="0"/>
              <a:t>active team members (and excludes retired team members).  </a:t>
            </a:r>
            <a:endParaRPr lang="en-US" sz="2400" dirty="0" smtClean="0"/>
          </a:p>
          <a:p>
            <a:pPr lvl="1"/>
            <a:r>
              <a:rPr lang="en-US" sz="2400" b="1" dirty="0" smtClean="0"/>
              <a:t>Tip: When retiring a team member, enter all of their data first! </a:t>
            </a:r>
          </a:p>
        </p:txBody>
      </p:sp>
      <p:sp>
        <p:nvSpPr>
          <p:cNvPr id="4" name="Slide Number Placeholder 3"/>
          <p:cNvSpPr>
            <a:spLocks noGrp="1"/>
          </p:cNvSpPr>
          <p:nvPr>
            <p:ph type="sldNum" sz="quarter" idx="12"/>
          </p:nvPr>
        </p:nvSpPr>
        <p:spPr/>
        <p:txBody>
          <a:bodyPr/>
          <a:lstStyle/>
          <a:p>
            <a:fld id="{7AA28999-D008-419E-9628-EE1C64F81F4C}" type="slidenum">
              <a:rPr lang="en-US" smtClean="0"/>
              <a:pPr/>
              <a:t>7</a:t>
            </a:fld>
            <a:endParaRPr lang="en-US" dirty="0"/>
          </a:p>
        </p:txBody>
      </p:sp>
      <p:pic>
        <p:nvPicPr>
          <p:cNvPr id="5" name="Picture 4"/>
          <p:cNvPicPr>
            <a:picLocks noChangeAspect="1"/>
          </p:cNvPicPr>
          <p:nvPr/>
        </p:nvPicPr>
        <p:blipFill rotWithShape="1">
          <a:blip r:embed="rId4"/>
          <a:srcRect t="36312"/>
          <a:stretch/>
        </p:blipFill>
        <p:spPr>
          <a:xfrm>
            <a:off x="3276600" y="3302461"/>
            <a:ext cx="4572000" cy="1006482"/>
          </a:xfrm>
          <a:prstGeom prst="rect">
            <a:avLst/>
          </a:prstGeom>
          <a:ln>
            <a:solidFill>
              <a:schemeClr val="bg1">
                <a:lumMod val="50000"/>
              </a:schemeClr>
            </a:solidFill>
          </a:ln>
        </p:spPr>
      </p:pic>
      <p:sp>
        <p:nvSpPr>
          <p:cNvPr id="6" name="Content Placeholder 2"/>
          <p:cNvSpPr txBox="1">
            <a:spLocks/>
          </p:cNvSpPr>
          <p:nvPr/>
        </p:nvSpPr>
        <p:spPr>
          <a:xfrm>
            <a:off x="381000" y="4447052"/>
            <a:ext cx="8763000" cy="1267948"/>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Individual Interactions: The red caution message that appears once an Individual Interaction has been successfully saved has been removed. </a:t>
            </a:r>
          </a:p>
        </p:txBody>
      </p:sp>
    </p:spTree>
    <p:custDataLst>
      <p:tags r:id="rId1"/>
    </p:custDataLst>
    <p:extLst>
      <p:ext uri="{BB962C8B-B14F-4D97-AF65-F5344CB8AC3E}">
        <p14:creationId xmlns:p14="http://schemas.microsoft.com/office/powerpoint/2010/main" val="204402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89934"/>
            <a:ext cx="8458200" cy="1143000"/>
          </a:xfrm>
        </p:spPr>
        <p:txBody>
          <a:bodyPr>
            <a:noAutofit/>
          </a:bodyPr>
          <a:lstStyle/>
          <a:p>
            <a:r>
              <a:rPr lang="en-US" sz="4000" dirty="0" smtClean="0"/>
              <a:t>SIRS Updates: Complex Interactions</a:t>
            </a:r>
            <a:endParaRPr lang="en-US" sz="4000" dirty="0"/>
          </a:p>
        </p:txBody>
      </p:sp>
      <p:sp>
        <p:nvSpPr>
          <p:cNvPr id="3" name="Content Placeholder 2"/>
          <p:cNvSpPr>
            <a:spLocks noGrp="1"/>
          </p:cNvSpPr>
          <p:nvPr>
            <p:ph idx="1"/>
          </p:nvPr>
        </p:nvSpPr>
        <p:spPr>
          <a:xfrm>
            <a:off x="548217" y="3395359"/>
            <a:ext cx="8458200" cy="1647318"/>
          </a:xfrm>
        </p:spPr>
        <p:txBody>
          <a:bodyPr>
            <a:noAutofit/>
          </a:bodyPr>
          <a:lstStyle/>
          <a:p>
            <a:r>
              <a:rPr lang="en-US" sz="2400" dirty="0" smtClean="0"/>
              <a:t>A </a:t>
            </a:r>
            <a:r>
              <a:rPr lang="en-US" sz="2400" dirty="0"/>
              <a:t>new option was added to the ‘Status of Interaction’ field, called ‘Closed – Handled by SHIP.’ Any interactions sent from STARS to SIRS using the ‘Send to SMP’ functionality will default to this status. </a:t>
            </a:r>
          </a:p>
        </p:txBody>
      </p:sp>
      <p:sp>
        <p:nvSpPr>
          <p:cNvPr id="4" name="Slide Number Placeholder 3"/>
          <p:cNvSpPr>
            <a:spLocks noGrp="1"/>
          </p:cNvSpPr>
          <p:nvPr>
            <p:ph type="sldNum" sz="quarter" idx="12"/>
          </p:nvPr>
        </p:nvSpPr>
        <p:spPr/>
        <p:txBody>
          <a:bodyPr/>
          <a:lstStyle/>
          <a:p>
            <a:fld id="{7AA28999-D008-419E-9628-EE1C64F81F4C}" type="slidenum">
              <a:rPr lang="en-US" smtClean="0"/>
              <a:pPr/>
              <a:t>8</a:t>
            </a:fld>
            <a:endParaRPr lang="en-US" dirty="0"/>
          </a:p>
        </p:txBody>
      </p:sp>
      <p:pic>
        <p:nvPicPr>
          <p:cNvPr id="5" name="Picture 4"/>
          <p:cNvPicPr>
            <a:picLocks noChangeAspect="1"/>
          </p:cNvPicPr>
          <p:nvPr/>
        </p:nvPicPr>
        <p:blipFill>
          <a:blip r:embed="rId4"/>
          <a:stretch>
            <a:fillRect/>
          </a:stretch>
        </p:blipFill>
        <p:spPr>
          <a:xfrm>
            <a:off x="628650" y="2572616"/>
            <a:ext cx="8229600" cy="693594"/>
          </a:xfrm>
          <a:prstGeom prst="rect">
            <a:avLst/>
          </a:prstGeom>
          <a:ln>
            <a:solidFill>
              <a:schemeClr val="bg1">
                <a:lumMod val="50000"/>
              </a:schemeClr>
            </a:solidFill>
          </a:ln>
        </p:spPr>
      </p:pic>
      <p:pic>
        <p:nvPicPr>
          <p:cNvPr id="6" name="Picture 5"/>
          <p:cNvPicPr>
            <a:picLocks noChangeAspect="1"/>
          </p:cNvPicPr>
          <p:nvPr/>
        </p:nvPicPr>
        <p:blipFill>
          <a:blip r:embed="rId5"/>
          <a:stretch>
            <a:fillRect/>
          </a:stretch>
        </p:blipFill>
        <p:spPr>
          <a:xfrm>
            <a:off x="914400" y="5025744"/>
            <a:ext cx="7108472" cy="1642996"/>
          </a:xfrm>
          <a:prstGeom prst="rect">
            <a:avLst/>
          </a:prstGeom>
          <a:ln>
            <a:solidFill>
              <a:schemeClr val="bg1">
                <a:lumMod val="50000"/>
              </a:schemeClr>
            </a:solidFill>
          </a:ln>
        </p:spPr>
      </p:pic>
      <p:sp>
        <p:nvSpPr>
          <p:cNvPr id="8" name="Content Placeholder 2"/>
          <p:cNvSpPr txBox="1">
            <a:spLocks/>
          </p:cNvSpPr>
          <p:nvPr/>
        </p:nvSpPr>
        <p:spPr>
          <a:xfrm>
            <a:off x="548217" y="1211163"/>
            <a:ext cx="8458200" cy="1285313"/>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ability to delete files was added. </a:t>
            </a:r>
          </a:p>
          <a:p>
            <a:r>
              <a:rPr lang="en-US" sz="2400" dirty="0" smtClean="0"/>
              <a:t>The types of acceptable files that can be uploaded were expanded to include M4A (voicemail) files. </a:t>
            </a:r>
          </a:p>
        </p:txBody>
      </p:sp>
    </p:spTree>
    <p:custDataLst>
      <p:tags r:id="rId1"/>
    </p:custDataLst>
    <p:extLst>
      <p:ext uri="{BB962C8B-B14F-4D97-AF65-F5344CB8AC3E}">
        <p14:creationId xmlns:p14="http://schemas.microsoft.com/office/powerpoint/2010/main" val="114559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SIRS Updates: Team Members</a:t>
            </a:r>
            <a:endParaRPr lang="en-US" sz="4000" dirty="0"/>
          </a:p>
        </p:txBody>
      </p:sp>
      <p:sp>
        <p:nvSpPr>
          <p:cNvPr id="3" name="Content Placeholder 2"/>
          <p:cNvSpPr>
            <a:spLocks noGrp="1"/>
          </p:cNvSpPr>
          <p:nvPr>
            <p:ph idx="1"/>
          </p:nvPr>
        </p:nvSpPr>
        <p:spPr>
          <a:xfrm>
            <a:off x="457200" y="1417639"/>
            <a:ext cx="4038600" cy="1554162"/>
          </a:xfrm>
        </p:spPr>
        <p:txBody>
          <a:bodyPr>
            <a:normAutofit/>
          </a:bodyPr>
          <a:lstStyle/>
          <a:p>
            <a:r>
              <a:rPr lang="en-US" sz="2400" dirty="0" smtClean="0"/>
              <a:t>A </a:t>
            </a:r>
            <a:r>
              <a:rPr lang="en-US" sz="2400" dirty="0"/>
              <a:t>field was added to display the team member’s </a:t>
            </a:r>
            <a:r>
              <a:rPr lang="en-US" sz="2400" dirty="0" smtClean="0"/>
              <a:t>username.</a:t>
            </a:r>
            <a:endParaRPr lang="en-US" sz="2400"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9</a:t>
            </a:fld>
            <a:endParaRPr lang="en-US" dirty="0"/>
          </a:p>
        </p:txBody>
      </p:sp>
      <p:pic>
        <p:nvPicPr>
          <p:cNvPr id="5" name="Picture 4"/>
          <p:cNvPicPr>
            <a:picLocks noChangeAspect="1"/>
          </p:cNvPicPr>
          <p:nvPr/>
        </p:nvPicPr>
        <p:blipFill>
          <a:blip r:embed="rId4"/>
          <a:stretch>
            <a:fillRect/>
          </a:stretch>
        </p:blipFill>
        <p:spPr>
          <a:xfrm>
            <a:off x="4588933" y="1397242"/>
            <a:ext cx="3124200" cy="1594955"/>
          </a:xfrm>
          <a:prstGeom prst="rect">
            <a:avLst/>
          </a:prstGeom>
          <a:ln>
            <a:solidFill>
              <a:schemeClr val="bg1">
                <a:lumMod val="50000"/>
              </a:schemeClr>
            </a:solidFill>
          </a:ln>
        </p:spPr>
      </p:pic>
      <p:sp>
        <p:nvSpPr>
          <p:cNvPr id="6" name="Content Placeholder 2"/>
          <p:cNvSpPr txBox="1">
            <a:spLocks/>
          </p:cNvSpPr>
          <p:nvPr/>
        </p:nvSpPr>
        <p:spPr>
          <a:xfrm>
            <a:off x="457200" y="3124200"/>
            <a:ext cx="8458200" cy="2480908"/>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An option for ‘Native American’ was added to the Race / Ethnicity drop down. </a:t>
            </a:r>
          </a:p>
          <a:p>
            <a:r>
              <a:rPr lang="en-US" sz="2400" dirty="0" smtClean="0"/>
              <a:t>The ability to delete files was added. </a:t>
            </a:r>
          </a:p>
          <a:p>
            <a:r>
              <a:rPr lang="en-US" sz="2400" dirty="0" smtClean="0"/>
              <a:t>The ability to delete Team Members has now been restricted to users at the SMP Resource Center, ACL, and BAH levels only. </a:t>
            </a:r>
            <a:endParaRPr lang="en-US" sz="2400" dirty="0"/>
          </a:p>
        </p:txBody>
      </p:sp>
    </p:spTree>
    <p:custDataLst>
      <p:tags r:id="rId1"/>
    </p:custDataLst>
    <p:extLst>
      <p:ext uri="{BB962C8B-B14F-4D97-AF65-F5344CB8AC3E}">
        <p14:creationId xmlns:p14="http://schemas.microsoft.com/office/powerpoint/2010/main" val="1920110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ACLPresentationTemplate_2014</Template>
  <TotalTime>1548</TotalTime>
  <Words>3056</Words>
  <Application>Microsoft Office PowerPoint</Application>
  <PresentationFormat>On-screen Show (4:3)</PresentationFormat>
  <Paragraphs>342</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Courier New</vt:lpstr>
      <vt:lpstr>Wingdings</vt:lpstr>
      <vt:lpstr>ACLPresentationTemplate_2014</vt:lpstr>
      <vt:lpstr>PowerPoint Presentation</vt:lpstr>
      <vt:lpstr>PowerPoint Presentation</vt:lpstr>
      <vt:lpstr>Agenda</vt:lpstr>
      <vt:lpstr>SIRS and STARS Updates</vt:lpstr>
      <vt:lpstr>SIRS Updates</vt:lpstr>
      <vt:lpstr>SIRS Updates: New Look</vt:lpstr>
      <vt:lpstr>SIRS Updates: Interactions</vt:lpstr>
      <vt:lpstr>SIRS Updates: Complex Interactions</vt:lpstr>
      <vt:lpstr>SIRS Updates: Team Members</vt:lpstr>
      <vt:lpstr>SIRS Updates: Advanced Searches</vt:lpstr>
      <vt:lpstr>STARS Updates</vt:lpstr>
      <vt:lpstr>“Send to SMP” Updates: Overview</vt:lpstr>
      <vt:lpstr>Send to SMP Functionality</vt:lpstr>
      <vt:lpstr>Send to SMP Updates (Only impacts co-trained SMP/SHIP programs using the “Send to SMP” functionality in STARS) </vt:lpstr>
      <vt:lpstr>Beneficiary Contacts:  SMP-Qualifying Topics</vt:lpstr>
      <vt:lpstr>Send to SMP Updates (Only impacts co-trained SMP/SHIP programs using the “Send to SMP” functionality in STARS) </vt:lpstr>
      <vt:lpstr>ACL Guidance: SMP/SHIP/MIPPA </vt:lpstr>
      <vt:lpstr>“Quick Calls” or “Simple Inquiries” </vt:lpstr>
      <vt:lpstr>Basic Counseling</vt:lpstr>
      <vt:lpstr>Complex Counseling on Medicare</vt:lpstr>
      <vt:lpstr>Group Outreach &amp; Education Activity</vt:lpstr>
      <vt:lpstr>Media Outreach &amp; Education Activity</vt:lpstr>
      <vt:lpstr>Other Activity Time</vt:lpstr>
      <vt:lpstr>STARS to SIRS Scenarios</vt:lpstr>
      <vt:lpstr>STARS to SIRS Scenario 1: SHIP/SMP counseling session with suspected fraud or abuse (SMP complex interaction)</vt:lpstr>
      <vt:lpstr>STARS to SIRS Scenario 1: SHIP/SMP counseling session with suspected fraud or abuse (SMP complex interaction)</vt:lpstr>
      <vt:lpstr>STARS to SIRS Scenario 1: SHIP/SMP counseling session with suspected fraud or abuse (SMP complex interaction)</vt:lpstr>
      <vt:lpstr>STARS to SIRS Scenario 1: SHIP/SMP counseling session with suspected fraud or abuse (SMP complex interaction)</vt:lpstr>
      <vt:lpstr>STARS to SIRS Scenario 2: SHIP/SMP presentation with two team members</vt:lpstr>
      <vt:lpstr>STARS to SIRS Scenario 2: SHIP/SMP presentation with two team members</vt:lpstr>
      <vt:lpstr>STARS to SIRS Scenario 3: Editing a counseling session in SIRS – data entry error</vt:lpstr>
      <vt:lpstr>STARS to SIRS Scenario 3: Editing a counseling session in SIRS – data entry error</vt:lpstr>
      <vt:lpstr>PowerPoint Presentation</vt:lpstr>
      <vt:lpstr>STARS to SIRS Scenario 3: Editing a counseling session in SIRS – data entry error</vt:lpstr>
      <vt:lpstr>STARS and SIRS Resources</vt:lpstr>
      <vt:lpstr>STARS Technical Assistance</vt:lpstr>
      <vt:lpstr>SIRS Technical Assistance</vt:lpstr>
      <vt:lpstr>PowerPoint Presentation</vt:lpstr>
      <vt:lpstr>PowerPoint Presentation</vt:lpstr>
    </vt:vector>
  </TitlesOfParts>
  <Company>HHS/ACL/OEA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Presentation Style Template</dc:title>
  <dc:creator>ACL</dc:creator>
  <cp:keywords>ACL, OEA, Template</cp:keywords>
  <cp:lastModifiedBy>Sara Lauer</cp:lastModifiedBy>
  <cp:revision>196</cp:revision>
  <dcterms:created xsi:type="dcterms:W3CDTF">2017-03-22T19:20:04Z</dcterms:created>
  <dcterms:modified xsi:type="dcterms:W3CDTF">2018-10-03T15:32:23Z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E652A1D9-1967-481B-B925-BCB9F2359B34</vt:lpwstr>
  </property>
  <property fmtid="{D5CDD505-2E9C-101B-9397-08002B2CF9AE}" pid="3" name="ArticulatePath">
    <vt:lpwstr>SIRS and STARS Updates Webinar 10.3.18 (final)</vt:lpwstr>
  </property>
</Properties>
</file>